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14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156EA-C437-43D0-8D76-14B1AA78AAAB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10606-7469-47CA-849F-CDFB5114BE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701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0400-6208-4C2A-83ED-14793F302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8F39A-2636-4C03-A583-7D7331CB1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5D442-30E3-40F3-9B15-21F6C300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946-3658-495F-A946-AE637C411586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7FD65-AD5B-444B-A8DA-5C290CD5C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B8339-E6CA-4E5C-8532-F170C23B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007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5E8A7-74EC-4010-B2AC-1470F833B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60C6E-CF11-465E-8656-6F112C427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3E9B3-CB96-4B86-9D30-093E8C605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946-3658-495F-A946-AE637C411586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1FB8D-59EC-4872-B804-D132EA45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481BB-A201-40A2-BE96-F4D898E8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848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541305-5628-4540-88B9-C309D6FDA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B80BE-F0A4-4057-94C0-555AB7F67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CA175-9DDB-4DB6-943E-AAF473CB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946-3658-495F-A946-AE637C411586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33579-32C0-47F6-A38B-E359A6B3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A51B4-13CE-4EAB-800A-2C5A8B1B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033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86BC-5666-4638-B740-E195892A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E6683-45FD-4255-976C-E0E172844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D1C4F-AE77-4B2B-BA98-73EF54BE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946-3658-495F-A946-AE637C411586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1308B-AB3B-4C36-906F-D950FBA5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62391-4E40-4DAD-A273-57C8527A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197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57842-A7E4-44FD-8FE0-0D85CE51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05B66-67DF-4F96-A6CB-DBEA56F33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0DADE-A36D-431C-A8E4-DAD4D7642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946-3658-495F-A946-AE637C411586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FEC21-5EB4-4FA7-84A1-2B98600B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1C839-8756-4FE1-B70C-D934A760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306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165A2-F42E-4C17-ACB8-C9D67307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D21FB-9121-4815-99DC-B3D27441E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70E63-17A7-40B6-B79C-A36C75C79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60B93-A44A-4412-A9E0-944D8B580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946-3658-495F-A946-AE637C411586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2D347-CCAC-4858-A1A7-BD169ABC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C4E1B-79BA-48F5-B50C-571244EA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561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26DF-A22D-4410-9EA9-F117E5C5B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002BE-436E-4616-936C-59EEC334E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395D9-78A6-496B-8C73-B9357DD14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78D87-7864-45FE-A60A-A8A3E176F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00FBE-6969-410D-A79B-03E172F113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2D503B-77C4-4A15-8621-F7E49FCC8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946-3658-495F-A946-AE637C411586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68ABF2-0D16-49F5-81B7-47D32F67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356D21-502D-4EC2-A2D5-F468529D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498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D1FF-C0E8-4E96-87AB-AC2641CE0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05A10-57B1-4820-A898-F9AECB8D1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946-3658-495F-A946-AE637C411586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C36A6-FC20-4952-A6A4-9320DFBC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A6B2B-C1AD-4195-ADB4-BE891DA5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60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7FDE95-4C4F-40A4-AD28-50252E2EA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946-3658-495F-A946-AE637C411586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8301B2-5076-4B74-BD4C-8309CF0D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EDC9C-8687-43CF-B58C-8F3DDD54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875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FF4D-08A0-49A9-BC93-1E0390A45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3F9C6-A95B-43F6-BCB1-4635A9731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ECA5E-28FA-4FC7-8EF2-0D99C93B2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4EAC7-FE21-4102-A5CD-E6B27FAA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946-3658-495F-A946-AE637C411586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63850-3420-47A9-828F-8E4A47A4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BD143-5EAA-4A91-8596-FCAFD697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957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041C-E4C1-4B52-ACAA-A749E8F9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AD0F4-7987-4633-BF1B-9265E52FD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1B092-0029-4125-97F3-45003E76D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84CAC-77CF-47B4-942F-17F55DF6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8946-3658-495F-A946-AE637C411586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0F1-5F56-48E3-AD23-728768D4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23F78-6ED6-46C3-AF5B-CA461DB9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02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79D057-C351-48F1-BAA5-A9510629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0B241-B604-4489-ADFC-01FE2FFA4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F95A3-AEE9-4BFF-9272-16BE3E95F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08946-3658-495F-A946-AE637C411586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FB0FB-BF06-454C-9CC3-2A95D55FA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2DDA5-AB7A-47E2-9841-EE63FAD6E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2ABFB-B1E1-4E3F-AB09-2D4C88A94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464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45A1B55-D6AA-4A9F-A9E8-9FDD55296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t="14600" r="41955" b="40542"/>
          <a:stretch/>
        </p:blipFill>
        <p:spPr>
          <a:xfrm rot="5400000" flipV="1">
            <a:off x="-1947754" y="1940132"/>
            <a:ext cx="6876000" cy="298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0EE074-F1BB-4D2C-943A-346FDA5DA29A}"/>
              </a:ext>
            </a:extLst>
          </p:cNvPr>
          <p:cNvSpPr txBox="1"/>
          <p:nvPr/>
        </p:nvSpPr>
        <p:spPr>
          <a:xfrm>
            <a:off x="3038674" y="148232"/>
            <a:ext cx="90363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3F9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Nanomedicines Innovation Network (NMIN)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2D3F9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29FC81F2-063B-4152-AB0A-4F1C3C02727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12908" y="1302567"/>
            <a:ext cx="1950430" cy="9207754"/>
          </a:xfrm>
          <a:prstGeom prst="rect">
            <a:avLst/>
          </a:prstGeom>
          <a:gradFill rotWithShape="0">
            <a:gsLst>
              <a:gs pos="0">
                <a:srgbClr val="00AEEF"/>
              </a:gs>
              <a:gs pos="100000">
                <a:srgbClr val="2D388A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DA1EAE-C6D7-4AF3-A7C1-95ABF42A04B8}"/>
              </a:ext>
            </a:extLst>
          </p:cNvPr>
          <p:cNvSpPr txBox="1"/>
          <p:nvPr/>
        </p:nvSpPr>
        <p:spPr>
          <a:xfrm>
            <a:off x="3188701" y="742176"/>
            <a:ext cx="23359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$18,532,000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6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years 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(2019-2025)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13121C-0BE9-48D7-9E98-5991C18A15C3}"/>
              </a:ext>
            </a:extLst>
          </p:cNvPr>
          <p:cNvSpPr txBox="1"/>
          <p:nvPr/>
        </p:nvSpPr>
        <p:spPr>
          <a:xfrm>
            <a:off x="3613318" y="5294469"/>
            <a:ext cx="3614797" cy="738664"/>
          </a:xfrm>
          <a:prstGeom prst="rect">
            <a:avLst/>
          </a:prstGeom>
          <a:solidFill>
            <a:srgbClr val="000000">
              <a:alpha val="23137"/>
            </a:srgbClr>
          </a:solidFill>
        </p:spPr>
        <p:txBody>
          <a:bodyPr wrap="square" rtlCol="0">
            <a:spAutoFit/>
          </a:bodyPr>
          <a:lstStyle/>
          <a:p>
            <a:pPr marL="1795463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Dr. Pieter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Cullis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95463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Scientific Director &amp; CEO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28" name="Picture 4" descr="LOGO-white">
            <a:extLst>
              <a:ext uri="{FF2B5EF4-FFF2-40B4-BE49-F238E27FC236}">
                <a16:creationId xmlns:a16="http://schemas.microsoft.com/office/drawing/2014/main" id="{A585FBE3-E0C2-4E71-9490-C1C8FF627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9" y="620310"/>
            <a:ext cx="2330134" cy="96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762A2F-8747-4A12-B858-60A68FEA1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2" y="5778899"/>
            <a:ext cx="962448" cy="9624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570063-D2E9-4D65-A7A6-AAD23316DE65}"/>
              </a:ext>
            </a:extLst>
          </p:cNvPr>
          <p:cNvSpPr txBox="1"/>
          <p:nvPr/>
        </p:nvSpPr>
        <p:spPr>
          <a:xfrm>
            <a:off x="3079913" y="1598072"/>
            <a:ext cx="4444878" cy="30777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2D3F90"/>
                </a:solidFill>
                <a:latin typeface="Century Gothic" panose="020B0502020202020204" pitchFamily="34" charset="0"/>
              </a:rPr>
              <a:t>NMIN’s mission: 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to develop novel</a:t>
            </a:r>
            <a:r>
              <a:rPr 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 therapeutics </a:t>
            </a:r>
            <a:r>
              <a:rPr 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to cure high-burden human diseases and new</a:t>
            </a:r>
            <a:r>
              <a:rPr 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 diagnostics </a:t>
            </a:r>
            <a:r>
              <a:rPr 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to detect disease more precisely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to </a:t>
            </a:r>
            <a:r>
              <a:rPr 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commercialize </a:t>
            </a:r>
            <a:r>
              <a:rPr 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these products to bring health and economic benefits to Canadians;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to </a:t>
            </a:r>
            <a:r>
              <a:rPr 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train the skilled workforce </a:t>
            </a:r>
            <a:r>
              <a:rPr 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required by the growing nanomedicines industry</a:t>
            </a:r>
            <a:endParaRPr lang="en-CA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CAC0A1-D65D-49A7-AE58-5E7C04F7E3F0}"/>
              </a:ext>
            </a:extLst>
          </p:cNvPr>
          <p:cNvSpPr txBox="1"/>
          <p:nvPr/>
        </p:nvSpPr>
        <p:spPr>
          <a:xfrm>
            <a:off x="3507970" y="6372015"/>
            <a:ext cx="855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CA" dirty="0">
                <a:solidFill>
                  <a:schemeClr val="bg1"/>
                </a:solidFill>
                <a:latin typeface="Century Gothic" panose="020B0502020202020204" pitchFamily="34" charset="0"/>
              </a:rPr>
              <a:t>nanomedicines.ca   |    info@nanomedicines.ca    |   @NMIN_NCE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D96CF-5EB6-401D-A5E9-0056FEEF2259}"/>
              </a:ext>
            </a:extLst>
          </p:cNvPr>
          <p:cNvSpPr txBox="1"/>
          <p:nvPr/>
        </p:nvSpPr>
        <p:spPr>
          <a:xfrm>
            <a:off x="5643223" y="774452"/>
            <a:ext cx="61147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A Government of Canada</a:t>
            </a:r>
          </a:p>
          <a:p>
            <a:pPr lvl="0">
              <a:defRPr/>
            </a:pPr>
            <a:r>
              <a:rPr lang="en-US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Networks of </a:t>
            </a:r>
            <a:r>
              <a:rPr lang="en-US" sz="17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Centres</a:t>
            </a:r>
            <a:r>
              <a:rPr lang="en-US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 of Excellence (NCE)</a:t>
            </a:r>
            <a:endParaRPr lang="en-CA" sz="17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80B75A-5F94-48C8-B820-037C20918161}"/>
              </a:ext>
            </a:extLst>
          </p:cNvPr>
          <p:cNvSpPr txBox="1"/>
          <p:nvPr/>
        </p:nvSpPr>
        <p:spPr>
          <a:xfrm>
            <a:off x="7625670" y="1587186"/>
            <a:ext cx="4444878" cy="30777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2D3F90"/>
                </a:solidFill>
                <a:latin typeface="Century Gothic" panose="020B0502020202020204" pitchFamily="34" charset="0"/>
              </a:rPr>
              <a:t>Research Themes: 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Targeted Drug Delivery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Gene Therapy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Diagnostics</a:t>
            </a:r>
          </a:p>
          <a:p>
            <a:pPr>
              <a:spcAft>
                <a:spcPts val="600"/>
              </a:spcAft>
            </a:pPr>
            <a:endParaRPr lang="en-US" sz="600" b="1" dirty="0">
              <a:solidFill>
                <a:srgbClr val="2D3F90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2D3F90"/>
                </a:solidFill>
                <a:latin typeface="Century Gothic" panose="020B0502020202020204" pitchFamily="34" charset="0"/>
              </a:rPr>
              <a:t>Core Facilities: 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6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NanoCore</a:t>
            </a:r>
            <a:r>
              <a:rPr lang="en-CA" sz="1600" dirty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  <a:r>
              <a:rPr lang="en-CA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NanoMedicines</a:t>
            </a:r>
            <a:r>
              <a:rPr lang="en-CA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Formulation and Characterization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6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PharmaCore</a:t>
            </a:r>
            <a:r>
              <a:rPr lang="en-CA" sz="1600" dirty="0">
                <a:latin typeface="Century Gothic" panose="020B0502020202020204" pitchFamily="34" charset="0"/>
                <a:cs typeface="Calibri" panose="020F0502020204030204" pitchFamily="34" charset="0"/>
              </a:rPr>
              <a:t>: Pharmacology, Toxicology and Scaled Production</a:t>
            </a:r>
            <a:endParaRPr 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FA6BC7-A4D9-4B1C-B797-AE1B78BD0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924" y="4978775"/>
            <a:ext cx="1370052" cy="1370052"/>
          </a:xfrm>
          <a:prstGeom prst="ellipse">
            <a:avLst/>
          </a:prstGeom>
          <a:ln>
            <a:noFill/>
          </a:ln>
          <a:effectLst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8DC201-ACA0-4F09-9017-3B10A1B09911}"/>
              </a:ext>
            </a:extLst>
          </p:cNvPr>
          <p:cNvCxnSpPr/>
          <p:nvPr/>
        </p:nvCxnSpPr>
        <p:spPr>
          <a:xfrm>
            <a:off x="5599679" y="789145"/>
            <a:ext cx="0" cy="53536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2362C5F-D14F-459F-A3AB-47E24B3D637C}"/>
              </a:ext>
            </a:extLst>
          </p:cNvPr>
          <p:cNvSpPr txBox="1"/>
          <p:nvPr/>
        </p:nvSpPr>
        <p:spPr>
          <a:xfrm>
            <a:off x="8196793" y="5294469"/>
            <a:ext cx="3614797" cy="738664"/>
          </a:xfrm>
          <a:prstGeom prst="rect">
            <a:avLst/>
          </a:prstGeom>
          <a:solidFill>
            <a:srgbClr val="000000">
              <a:alpha val="23137"/>
            </a:srgbClr>
          </a:solidFill>
        </p:spPr>
        <p:txBody>
          <a:bodyPr wrap="square" rtlCol="0">
            <a:spAutoFit/>
          </a:bodyPr>
          <a:lstStyle/>
          <a:p>
            <a:pPr marL="1795463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Dr. Gilbert Walker</a:t>
            </a:r>
          </a:p>
          <a:p>
            <a:pPr marL="1795463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Associate Scientific Director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F120D37-531E-479B-AA55-EC58B5448E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057" y="5001963"/>
            <a:ext cx="1370052" cy="1370052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B0C7B0-A3EC-4C2B-9611-C4377BD277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789" y="777016"/>
            <a:ext cx="612989" cy="6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2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4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D519422FA9DA4281DF399762863741" ma:contentTypeVersion="7" ma:contentTypeDescription="Create a new document." ma:contentTypeScope="" ma:versionID="e89ff70cd7ae1d7031b5542b275d66a6">
  <xsd:schema xmlns:xsd="http://www.w3.org/2001/XMLSchema" xmlns:xs="http://www.w3.org/2001/XMLSchema" xmlns:p="http://schemas.microsoft.com/office/2006/metadata/properties" xmlns:ns2="5051e154-3668-480c-bc9a-47e8d35f25fc" targetNamespace="http://schemas.microsoft.com/office/2006/metadata/properties" ma:root="true" ma:fieldsID="21dcd82a5425935e7ef8a39284b46b90" ns2:_="">
    <xsd:import namespace="5051e154-3668-480c-bc9a-47e8d35f25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1e154-3668-480c-bc9a-47e8d35f25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12DA84-C3A2-465C-9F27-A804C800C1B4}">
  <ds:schemaRefs>
    <ds:schemaRef ds:uri="http://purl.org/dc/dcmitype/"/>
    <ds:schemaRef ds:uri="http://purl.org/dc/terms/"/>
    <ds:schemaRef ds:uri="http://schemas.microsoft.com/office/2006/documentManagement/types"/>
    <ds:schemaRef ds:uri="5051e154-3668-480c-bc9a-47e8d35f25fc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D302C4-07BE-45B0-98DE-1798C520FC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51e154-3668-480c-bc9a-47e8d35f25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AC4985-9DBA-4824-A154-1C2710FE4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125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Beck</dc:creator>
  <cp:lastModifiedBy>Marshall Beck</cp:lastModifiedBy>
  <cp:revision>80</cp:revision>
  <dcterms:created xsi:type="dcterms:W3CDTF">2019-05-05T23:46:10Z</dcterms:created>
  <dcterms:modified xsi:type="dcterms:W3CDTF">2020-10-13T14:02:54Z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0x0101000BD519422FA9DA4281DF399762863741</vt:lpwstr>
  </property>
</Properties>
</file>