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4" r:id="rId5"/>
    <p:sldMasterId id="2147483696" r:id="rId6"/>
  </p:sldMasterIdLst>
  <p:notesMasterIdLst>
    <p:notesMasterId r:id="rId23"/>
  </p:notesMasterIdLst>
  <p:sldIdLst>
    <p:sldId id="1734" r:id="rId7"/>
    <p:sldId id="1574" r:id="rId8"/>
    <p:sldId id="1686" r:id="rId9"/>
    <p:sldId id="1666" r:id="rId10"/>
    <p:sldId id="1681" r:id="rId11"/>
    <p:sldId id="1552" r:id="rId12"/>
    <p:sldId id="1667" r:id="rId13"/>
    <p:sldId id="1677" r:id="rId14"/>
    <p:sldId id="1680" r:id="rId15"/>
    <p:sldId id="1728" r:id="rId16"/>
    <p:sldId id="1687" r:id="rId17"/>
    <p:sldId id="1733" r:id="rId18"/>
    <p:sldId id="1731" r:id="rId19"/>
    <p:sldId id="1669" r:id="rId20"/>
    <p:sldId id="1685" r:id="rId21"/>
    <p:sldId id="162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ns, Don" initials="ED" lastIdx="6" clrIdx="0">
    <p:extLst>
      <p:ext uri="{19B8F6BF-5375-455C-9EA6-DF929625EA0E}">
        <p15:presenceInfo xmlns:p15="http://schemas.microsoft.com/office/powerpoint/2012/main" userId="S::D17899@evonik.com::5da08162-d5f0-4775-a1ce-c849fe720514" providerId="AD"/>
      </p:ext>
    </p:extLst>
  </p:cmAuthor>
  <p:cmAuthor id="2" name="Diana Royce" initials="DR" lastIdx="6" clrIdx="1">
    <p:extLst>
      <p:ext uri="{19B8F6BF-5375-455C-9EA6-DF929625EA0E}">
        <p15:presenceInfo xmlns:p15="http://schemas.microsoft.com/office/powerpoint/2012/main" userId="Diana Roy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594DA"/>
    <a:srgbClr val="F2F2F2"/>
    <a:srgbClr val="DBFF75"/>
    <a:srgbClr val="E3EAEC"/>
    <a:srgbClr val="60829B"/>
    <a:srgbClr val="2F4157"/>
    <a:srgbClr val="0A76C2"/>
    <a:srgbClr val="14378F"/>
    <a:srgbClr val="0783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80" autoAdjust="0"/>
    <p:restoredTop sz="86323" autoAdjust="0"/>
  </p:normalViewPr>
  <p:slideViewPr>
    <p:cSldViewPr snapToGrid="0">
      <p:cViewPr varScale="1">
        <p:scale>
          <a:sx n="46" d="100"/>
          <a:sy n="46" d="100"/>
        </p:scale>
        <p:origin x="62" y="134"/>
      </p:cViewPr>
      <p:guideLst/>
    </p:cSldViewPr>
  </p:slideViewPr>
  <p:notesTextViewPr>
    <p:cViewPr>
      <p:scale>
        <a:sx n="1" d="1"/>
        <a:sy n="1" d="1"/>
      </p:scale>
      <p:origin x="0" y="0"/>
    </p:cViewPr>
  </p:notesTextViewPr>
  <p:gridSpacing cx="180000" cy="1800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25F-497D-A315-80A56369B4C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25F-497D-A315-80A56369B4C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25F-497D-A315-80A56369B4C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25F-497D-A315-80A56369B4C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25F-497D-A315-80A56369B4C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25F-497D-A315-80A56369B4C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25F-497D-A315-80A56369B4CD}"/>
              </c:ext>
            </c:extLst>
          </c:dPt>
          <c:dLbls>
            <c:dLbl>
              <c:idx val="0"/>
              <c:tx>
                <c:rich>
                  <a:bodyPr/>
                  <a:lstStyle/>
                  <a:p>
                    <a:fld id="{2EAEC3BD-0586-442D-B464-9CBC2BFE1134}" type="VALUE">
                      <a:rPr lang="en-US">
                        <a:solidFill>
                          <a:schemeClr val="bg1"/>
                        </a:solidFill>
                      </a:rPr>
                      <a:pPr/>
                      <a:t>[VALUE]</a:t>
                    </a:fld>
                    <a:endParaRPr lang="en-CA"/>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25F-497D-A315-80A56369B4CD}"/>
                </c:ext>
              </c:extLst>
            </c:dLbl>
            <c:dLbl>
              <c:idx val="1"/>
              <c:tx>
                <c:rich>
                  <a:bodyPr/>
                  <a:lstStyle/>
                  <a:p>
                    <a:fld id="{529126AA-D4AA-48E9-A01B-668145A7E13F}" type="VALUE">
                      <a:rPr lang="en-US">
                        <a:solidFill>
                          <a:schemeClr val="bg1"/>
                        </a:solidFill>
                        <a:effectLst>
                          <a:outerShdw blurRad="50800" dist="38100" dir="2700000" algn="tl" rotWithShape="0">
                            <a:prstClr val="black">
                              <a:alpha val="40000"/>
                            </a:prstClr>
                          </a:outerShdw>
                        </a:effectLst>
                      </a:rPr>
                      <a:pPr/>
                      <a:t>[VALUE]</a:t>
                    </a:fld>
                    <a:endParaRPr lang="en-CA"/>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25F-497D-A315-80A56369B4CD}"/>
                </c:ext>
              </c:extLst>
            </c:dLbl>
            <c:dLbl>
              <c:idx val="6"/>
              <c:layout>
                <c:manualLayout>
                  <c:x val="5.5349316664804533E-2"/>
                  <c:y val="5.5273340541716821E-2"/>
                </c:manualLayout>
              </c:layout>
              <c:tx>
                <c:rich>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Century Gothic" panose="020B0502020202020204" pitchFamily="34" charset="0"/>
                        <a:ea typeface="+mn-ea"/>
                        <a:cs typeface="+mn-cs"/>
                      </a:defRPr>
                    </a:pPr>
                    <a:fld id="{AA7BF9CC-C794-47AC-9F18-0DFD83DFB9D8}" type="VALUE">
                      <a:rPr lang="en-US">
                        <a:solidFill>
                          <a:schemeClr val="bg1"/>
                        </a:solidFill>
                      </a:rPr>
                      <a:pPr>
                        <a:defRPr sz="1600">
                          <a:latin typeface="Century Gothic" panose="020B0502020202020204" pitchFamily="34" charset="0"/>
                        </a:defRPr>
                      </a:pPr>
                      <a:t>[VALUE]</a:t>
                    </a:fld>
                    <a:endParaRPr lang="en-CA"/>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D25F-497D-A315-80A56369B4CD}"/>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Research staff</c:v>
                </c:pt>
                <c:pt idx="1">
                  <c:v>MD/PhD</c:v>
                </c:pt>
                <c:pt idx="2">
                  <c:v>Postdoctoral fellows</c:v>
                </c:pt>
                <c:pt idx="3">
                  <c:v>PhD</c:v>
                </c:pt>
                <c:pt idx="4">
                  <c:v>Masters</c:v>
                </c:pt>
                <c:pt idx="5">
                  <c:v>UnderGrad</c:v>
                </c:pt>
                <c:pt idx="6">
                  <c:v>New professionals</c:v>
                </c:pt>
              </c:strCache>
            </c:strRef>
          </c:cat>
          <c:val>
            <c:numRef>
              <c:f>Sheet1!$B$2:$B$8</c:f>
              <c:numCache>
                <c:formatCode>0%</c:formatCode>
                <c:ptCount val="7"/>
                <c:pt idx="0">
                  <c:v>0.25</c:v>
                </c:pt>
                <c:pt idx="1">
                  <c:v>0.01</c:v>
                </c:pt>
                <c:pt idx="2">
                  <c:v>0.17</c:v>
                </c:pt>
                <c:pt idx="3">
                  <c:v>0.28000000000000003</c:v>
                </c:pt>
                <c:pt idx="4">
                  <c:v>0.11</c:v>
                </c:pt>
                <c:pt idx="5">
                  <c:v>0.09</c:v>
                </c:pt>
                <c:pt idx="6" formatCode="0.00%">
                  <c:v>0.1</c:v>
                </c:pt>
              </c:numCache>
            </c:numRef>
          </c:val>
          <c:extLst>
            <c:ext xmlns:c16="http://schemas.microsoft.com/office/drawing/2014/chart" uri="{C3380CC4-5D6E-409C-BE32-E72D297353CC}">
              <c16:uniqueId val="{0000000E-D25F-497D-A315-80A56369B4CD}"/>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4009041369167841"/>
          <c:y val="0.20519738050064262"/>
          <c:w val="0.33422732542002881"/>
          <c:h val="0.6241508048228164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098344209292674"/>
          <c:y val="5.0258159894991682E-2"/>
          <c:w val="0.64318873095567075"/>
          <c:h val="0.71784160884184778"/>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1-D3FE-4A73-A5E4-5AD9AAB3CF17}"/>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Century Gothic" panose="020B0502020202020204" pitchFamily="34" charset="0"/>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2-D3FE-4A73-A5E4-5AD9AAB3CF17}"/>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Century Gothic" panose="020B0502020202020204" pitchFamily="34" charset="0"/>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1-D3FE-4A73-A5E4-5AD9AAB3CF1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Century Gothic" panose="020B0502020202020204" pitchFamily="34"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c:formatCode>
                <c:ptCount val="2"/>
                <c:pt idx="0">
                  <c:v>0.43</c:v>
                </c:pt>
                <c:pt idx="1">
                  <c:v>0.56999999999999995</c:v>
                </c:pt>
              </c:numCache>
            </c:numRef>
          </c:val>
          <c:extLst>
            <c:ext xmlns:c16="http://schemas.microsoft.com/office/drawing/2014/chart" uri="{C3380CC4-5D6E-409C-BE32-E72D297353CC}">
              <c16:uniqueId val="{00000003-D3FE-4A73-A5E4-5AD9AAB3CF17}"/>
            </c:ext>
          </c:extLst>
        </c:ser>
        <c:dLbls>
          <c:showLegendKey val="0"/>
          <c:showVal val="0"/>
          <c:showCatName val="0"/>
          <c:showSerName val="0"/>
          <c:showPercent val="0"/>
          <c:showBubbleSize val="0"/>
        </c:dLbls>
        <c:gapWidth val="37"/>
        <c:overlap val="-27"/>
        <c:axId val="519901903"/>
        <c:axId val="517766175"/>
      </c:barChart>
      <c:catAx>
        <c:axId val="519901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517766175"/>
        <c:crosses val="autoZero"/>
        <c:auto val="1"/>
        <c:lblAlgn val="ctr"/>
        <c:lblOffset val="100"/>
        <c:noMultiLvlLbl val="0"/>
      </c:catAx>
      <c:valAx>
        <c:axId val="517766175"/>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5199019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6C94E8-C837-401C-9070-630AC2921C7C}" type="datetimeFigureOut">
              <a:rPr lang="en-CA" smtClean="0"/>
              <a:t>2022-08-03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A77501-7EE8-4B57-85DB-9E0E37DB7AFC}" type="slidenum">
              <a:rPr lang="en-CA" smtClean="0"/>
              <a:t>‹#›</a:t>
            </a:fld>
            <a:endParaRPr lang="en-CA"/>
          </a:p>
        </p:txBody>
      </p:sp>
    </p:spTree>
    <p:extLst>
      <p:ext uri="{BB962C8B-B14F-4D97-AF65-F5344CB8AC3E}">
        <p14:creationId xmlns:p14="http://schemas.microsoft.com/office/powerpoint/2010/main" val="1293184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BA77501-7EE8-4B57-85DB-9E0E37DB7AFC}" type="slidenum">
              <a:rPr lang="en-CA" smtClean="0"/>
              <a:t>1</a:t>
            </a:fld>
            <a:endParaRPr lang="en-CA"/>
          </a:p>
        </p:txBody>
      </p:sp>
    </p:spTree>
    <p:extLst>
      <p:ext uri="{BB962C8B-B14F-4D97-AF65-F5344CB8AC3E}">
        <p14:creationId xmlns:p14="http://schemas.microsoft.com/office/powerpoint/2010/main" val="1999591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BA77501-7EE8-4B57-85DB-9E0E37DB7AFC}" type="slidenum">
              <a:rPr lang="en-CA" smtClean="0"/>
              <a:t>5</a:t>
            </a:fld>
            <a:endParaRPr lang="en-CA"/>
          </a:p>
        </p:txBody>
      </p:sp>
    </p:spTree>
    <p:extLst>
      <p:ext uri="{BB962C8B-B14F-4D97-AF65-F5344CB8AC3E}">
        <p14:creationId xmlns:p14="http://schemas.microsoft.com/office/powerpoint/2010/main" val="1505473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Over the </a:t>
            </a:r>
            <a:r>
              <a:rPr lang="en-US" baseline="0" dirty="0"/>
              <a:t>past year nanomedicines generally – and Canadian nanomedicine scientists and biotech companies specifically – have been catapulted into the public eye and gained immense recognition for their contributions to the development of effective COVID-19 vaccines. </a:t>
            </a:r>
          </a:p>
          <a:p>
            <a:pPr marL="171450" indent="-171450">
              <a:buFont typeface="Arial" panose="020B0604020202020204" pitchFamily="34" charset="0"/>
              <a:buChar char="•"/>
            </a:pPr>
            <a:r>
              <a:rPr lang="en-US" baseline="0" dirty="0"/>
              <a:t>High among these contributions were those of NMIN’s Founding Scientific Director, Dr. Pieter Cullis, whose 40 years of work with his UBC colleagues and others around the world led to the lipid nanoparticle delivery system that made Pfizer’s mRNA vaccine so effective. </a:t>
            </a:r>
          </a:p>
        </p:txBody>
      </p:sp>
      <p:sp>
        <p:nvSpPr>
          <p:cNvPr id="4" name="Slide Number Placeholder 3"/>
          <p:cNvSpPr>
            <a:spLocks noGrp="1"/>
          </p:cNvSpPr>
          <p:nvPr>
            <p:ph type="sldNum" sz="quarter" idx="5"/>
          </p:nvPr>
        </p:nvSpPr>
        <p:spPr/>
        <p:txBody>
          <a:bodyPr/>
          <a:lstStyle/>
          <a:p>
            <a:fld id="{DA210606-7469-47CA-849F-CDFB5114BEC0}" type="slidenum">
              <a:rPr lang="en-CA" smtClean="0"/>
              <a:t>6</a:t>
            </a:fld>
            <a:endParaRPr lang="en-CA"/>
          </a:p>
        </p:txBody>
      </p:sp>
    </p:spTree>
    <p:extLst>
      <p:ext uri="{BB962C8B-B14F-4D97-AF65-F5344CB8AC3E}">
        <p14:creationId xmlns:p14="http://schemas.microsoft.com/office/powerpoint/2010/main" val="1291301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DA210606-7469-47CA-849F-CDFB5114BEC0}" type="slidenum">
              <a:rPr lang="en-CA" smtClean="0"/>
              <a:t>10</a:t>
            </a:fld>
            <a:endParaRPr lang="en-CA"/>
          </a:p>
        </p:txBody>
      </p:sp>
    </p:spTree>
    <p:extLst>
      <p:ext uri="{BB962C8B-B14F-4D97-AF65-F5344CB8AC3E}">
        <p14:creationId xmlns:p14="http://schemas.microsoft.com/office/powerpoint/2010/main" val="2682584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lnSpc>
                <a:spcPct val="107000"/>
              </a:lnSpc>
              <a:spcBef>
                <a:spcPts val="300"/>
              </a:spcBef>
              <a:spcAft>
                <a:spcPts val="300"/>
              </a:spcAft>
            </a:pPr>
            <a:r>
              <a:rPr lang="en-CA" sz="1800" b="1" i="0" u="none" strike="noStrike" kern="1200" dirty="0">
                <a:solidFill>
                  <a:srgbClr val="FFFFFF"/>
                </a:solidFill>
                <a:effectLst/>
                <a:latin typeface="Calibri" panose="020F0502020204030204" pitchFamily="34" charset="0"/>
              </a:rPr>
              <a:t>Table 1: NMIN Spin-off Companies, as at 12 July 2022</a:t>
            </a:r>
            <a:endParaRPr lang="en-CA" sz="1800" b="0" i="0" u="none" strike="noStrike" dirty="0">
              <a:effectLst/>
              <a:latin typeface="Arial" panose="020B0604020202020204" pitchFamily="34" charset="0"/>
            </a:endParaRPr>
          </a:p>
          <a:p>
            <a:pPr marL="0" algn="l" rtl="0" eaLnBrk="1" fontAlgn="ctr" latinLnBrk="0" hangingPunct="1">
              <a:lnSpc>
                <a:spcPct val="107000"/>
              </a:lnSpc>
              <a:spcBef>
                <a:spcPts val="300"/>
              </a:spcBef>
              <a:spcAft>
                <a:spcPts val="300"/>
              </a:spcAft>
            </a:pPr>
            <a:endParaRPr lang="en-CA" sz="1800" b="1" i="0" u="none" strike="noStrike" kern="1200" dirty="0">
              <a:solidFill>
                <a:srgbClr val="000000"/>
              </a:solidFill>
              <a:effectLst/>
              <a:latin typeface="Arial" panose="020B0604020202020204" pitchFamily="34" charset="0"/>
              <a:cs typeface="Arial" panose="020B0604020202020204" pitchFamily="34" charset="0"/>
            </a:endParaRPr>
          </a:p>
          <a:p>
            <a:pPr marL="0" algn="l" rtl="0" eaLnBrk="1" fontAlgn="ctr" latinLnBrk="0" hangingPunct="1">
              <a:lnSpc>
                <a:spcPct val="107000"/>
              </a:lnSpc>
              <a:spcBef>
                <a:spcPts val="300"/>
              </a:spcBef>
              <a:spcAft>
                <a:spcPts val="300"/>
              </a:spcAft>
            </a:pPr>
            <a:r>
              <a:rPr lang="en-CA" sz="1800" b="1" i="0" u="none" strike="noStrike" kern="1200" dirty="0" err="1">
                <a:solidFill>
                  <a:srgbClr val="000000"/>
                </a:solidFill>
                <a:effectLst/>
                <a:latin typeface="Arial" panose="020B0604020202020204" pitchFamily="34" charset="0"/>
                <a:cs typeface="Arial" panose="020B0604020202020204" pitchFamily="34" charset="0"/>
              </a:rPr>
              <a:t>NanoVation</a:t>
            </a:r>
            <a:r>
              <a:rPr lang="en-CA" sz="1800" b="1" i="0" u="none" strike="noStrike" kern="1200" dirty="0">
                <a:solidFill>
                  <a:srgbClr val="000000"/>
                </a:solidFill>
                <a:effectLst/>
                <a:latin typeface="Arial" panose="020B0604020202020204" pitchFamily="34" charset="0"/>
                <a:cs typeface="Arial" panose="020B0604020202020204" pitchFamily="34" charset="0"/>
              </a:rPr>
              <a:t> Therapeutics</a:t>
            </a:r>
            <a:endParaRPr lang="en-CA" sz="1800" b="0" i="0" u="none" strike="noStrike" dirty="0">
              <a:effectLst/>
              <a:latin typeface="Arial" panose="020B0604020202020204" pitchFamily="34" charset="0"/>
            </a:endParaRPr>
          </a:p>
          <a:p>
            <a:pPr marL="0" algn="l" rtl="0" eaLnBrk="1" fontAlgn="ctr" latinLnBrk="0" hangingPunct="1">
              <a:lnSpc>
                <a:spcPct val="107000"/>
              </a:lnSpc>
              <a:spcBef>
                <a:spcPts val="300"/>
              </a:spcBef>
              <a:spcAft>
                <a:spcPts val="300"/>
              </a:spcAft>
            </a:pPr>
            <a:r>
              <a:rPr lang="en-CA" sz="1800" b="0" i="0" u="none" strike="noStrike" kern="1200" dirty="0">
                <a:solidFill>
                  <a:srgbClr val="000000"/>
                </a:solidFill>
                <a:effectLst/>
                <a:latin typeface="Arial" panose="020B0604020202020204" pitchFamily="34" charset="0"/>
                <a:cs typeface="Arial" panose="020B0604020202020204" pitchFamily="34" charset="0"/>
              </a:rPr>
              <a:t>Sept 2020; BC</a:t>
            </a:r>
            <a:endParaRPr lang="en-CA" sz="1800" b="0" i="0" u="none" strike="noStrike" dirty="0">
              <a:effectLst/>
              <a:latin typeface="Arial" panose="020B0604020202020204" pitchFamily="34" charset="0"/>
            </a:endParaRPr>
          </a:p>
          <a:p>
            <a:pPr marL="0" algn="l" rtl="0" eaLnBrk="1" fontAlgn="ctr" latinLnBrk="0" hangingPunct="1">
              <a:lnSpc>
                <a:spcPct val="107000"/>
              </a:lnSpc>
              <a:spcBef>
                <a:spcPts val="300"/>
              </a:spcBef>
              <a:spcAft>
                <a:spcPts val="300"/>
              </a:spcAft>
            </a:pPr>
            <a:r>
              <a:rPr lang="en-CA" sz="1800" b="0" i="0" u="none" strike="noStrike" kern="1200" dirty="0">
                <a:solidFill>
                  <a:srgbClr val="000000"/>
                </a:solidFill>
                <a:effectLst/>
                <a:latin typeface="Arial" panose="020B0604020202020204" pitchFamily="34" charset="0"/>
                <a:cs typeface="Arial" panose="020B0604020202020204" pitchFamily="34" charset="0"/>
              </a:rPr>
              <a:t>P. </a:t>
            </a:r>
            <a:r>
              <a:rPr lang="en-CA" sz="1800" b="0" i="0" u="none" strike="noStrike" kern="1200" dirty="0" err="1">
                <a:solidFill>
                  <a:srgbClr val="000000"/>
                </a:solidFill>
                <a:effectLst/>
                <a:latin typeface="Arial" panose="020B0604020202020204" pitchFamily="34" charset="0"/>
                <a:cs typeface="Arial" panose="020B0604020202020204" pitchFamily="34" charset="0"/>
              </a:rPr>
              <a:t>Cullis</a:t>
            </a:r>
            <a:endParaRPr lang="en-CA" sz="1800" b="0" i="0" u="none" strike="noStrike" dirty="0">
              <a:effectLst/>
              <a:latin typeface="Arial" panose="020B0604020202020204" pitchFamily="34" charset="0"/>
            </a:endParaRPr>
          </a:p>
          <a:p>
            <a:pPr marL="0" algn="l" rtl="0" eaLnBrk="1" fontAlgn="ctr" latinLnBrk="0" hangingPunct="1">
              <a:lnSpc>
                <a:spcPct val="107000"/>
              </a:lnSpc>
              <a:spcBef>
                <a:spcPts val="300"/>
              </a:spcBef>
              <a:spcAft>
                <a:spcPts val="300"/>
              </a:spcAft>
            </a:pPr>
            <a:r>
              <a:rPr lang="en-US" sz="1800" b="0" i="0" u="none" strike="noStrike" kern="1200" dirty="0">
                <a:solidFill>
                  <a:srgbClr val="000000"/>
                </a:solidFill>
                <a:effectLst/>
                <a:latin typeface="Arial" panose="020B0604020202020204" pitchFamily="34" charset="0"/>
                <a:cs typeface="Arial" panose="020B0604020202020204" pitchFamily="34" charset="0"/>
              </a:rPr>
              <a:t>Develops next-generation platform technologies utilizing lipid nanoparticles for the safe and efficient delivery of nucleic acids to a variety of tissues.</a:t>
            </a:r>
            <a:endParaRPr lang="en-CA" sz="1800" b="0" i="0" u="none" strike="noStrike" dirty="0">
              <a:effectLst/>
              <a:latin typeface="Arial" panose="020B0604020202020204" pitchFamily="34" charset="0"/>
            </a:endParaRPr>
          </a:p>
          <a:p>
            <a:pPr marL="0" algn="l" rtl="0" eaLnBrk="1" fontAlgn="ctr" latinLnBrk="0" hangingPunct="1">
              <a:lnSpc>
                <a:spcPct val="107000"/>
              </a:lnSpc>
              <a:spcBef>
                <a:spcPts val="300"/>
              </a:spcBef>
              <a:spcAft>
                <a:spcPts val="300"/>
              </a:spcAft>
            </a:pPr>
            <a:endParaRPr lang="en-CA" sz="1800" b="1" i="0" u="none" strike="noStrike" kern="1200" dirty="0">
              <a:solidFill>
                <a:srgbClr val="000000"/>
              </a:solidFill>
              <a:effectLst/>
              <a:latin typeface="Arial" panose="020B0604020202020204" pitchFamily="34" charset="0"/>
              <a:cs typeface="Arial" panose="020B0604020202020204" pitchFamily="34" charset="0"/>
            </a:endParaRPr>
          </a:p>
          <a:p>
            <a:pPr marL="0" algn="l" rtl="0" eaLnBrk="1" fontAlgn="ctr" latinLnBrk="0" hangingPunct="1">
              <a:lnSpc>
                <a:spcPct val="107000"/>
              </a:lnSpc>
              <a:spcBef>
                <a:spcPts val="300"/>
              </a:spcBef>
              <a:spcAft>
                <a:spcPts val="300"/>
              </a:spcAft>
            </a:pPr>
            <a:r>
              <a:rPr lang="en-CA" sz="1800" b="1" i="0" u="none" strike="noStrike" kern="1200" dirty="0" err="1">
                <a:solidFill>
                  <a:srgbClr val="000000"/>
                </a:solidFill>
                <a:effectLst/>
                <a:latin typeface="Arial" panose="020B0604020202020204" pitchFamily="34" charset="0"/>
                <a:cs typeface="Arial" panose="020B0604020202020204" pitchFamily="34" charset="0"/>
              </a:rPr>
              <a:t>SeraGene</a:t>
            </a:r>
            <a:endParaRPr lang="en-CA" sz="1800" b="0" i="0" u="none" strike="noStrike" dirty="0">
              <a:effectLst/>
              <a:latin typeface="Arial" panose="020B0604020202020204" pitchFamily="34" charset="0"/>
            </a:endParaRPr>
          </a:p>
          <a:p>
            <a:pPr marL="0" algn="l" rtl="0" eaLnBrk="1" fontAlgn="ctr" latinLnBrk="0" hangingPunct="1">
              <a:lnSpc>
                <a:spcPct val="107000"/>
              </a:lnSpc>
              <a:spcBef>
                <a:spcPts val="300"/>
              </a:spcBef>
              <a:spcAft>
                <a:spcPts val="300"/>
              </a:spcAft>
            </a:pPr>
            <a:r>
              <a:rPr lang="en-CA" sz="1800" b="0" i="0" u="none" strike="noStrike" kern="1200" dirty="0">
                <a:solidFill>
                  <a:srgbClr val="000000"/>
                </a:solidFill>
                <a:effectLst/>
                <a:latin typeface="Arial" panose="020B0604020202020204" pitchFamily="34" charset="0"/>
                <a:cs typeface="Arial" panose="020B0604020202020204" pitchFamily="34" charset="0"/>
              </a:rPr>
              <a:t>Feb 2022; BC</a:t>
            </a:r>
            <a:endParaRPr lang="en-CA" sz="1800" b="0" i="0" u="none" strike="noStrike" dirty="0">
              <a:effectLst/>
              <a:latin typeface="Arial" panose="020B0604020202020204" pitchFamily="34" charset="0"/>
            </a:endParaRPr>
          </a:p>
          <a:p>
            <a:pPr marL="0" algn="l" rtl="0" eaLnBrk="1" fontAlgn="ctr" latinLnBrk="0" hangingPunct="1">
              <a:lnSpc>
                <a:spcPct val="107000"/>
              </a:lnSpc>
              <a:spcBef>
                <a:spcPts val="300"/>
              </a:spcBef>
              <a:spcAft>
                <a:spcPts val="300"/>
              </a:spcAft>
            </a:pPr>
            <a:r>
              <a:rPr lang="en-CA" sz="1800" b="0" i="0" u="none" strike="noStrike" kern="1200" dirty="0">
                <a:solidFill>
                  <a:srgbClr val="000000"/>
                </a:solidFill>
                <a:effectLst/>
                <a:latin typeface="Arial" panose="020B0604020202020204" pitchFamily="34" charset="0"/>
                <a:cs typeface="Arial" panose="020B0604020202020204" pitchFamily="34" charset="0"/>
              </a:rPr>
              <a:t>C. Kastrup</a:t>
            </a:r>
            <a:endParaRPr lang="en-CA" sz="1800" b="0" i="0" u="none" strike="noStrike" dirty="0">
              <a:effectLst/>
              <a:latin typeface="Arial" panose="020B0604020202020204" pitchFamily="34" charset="0"/>
            </a:endParaRPr>
          </a:p>
          <a:p>
            <a:pPr marL="0" algn="l" rtl="0" eaLnBrk="1" fontAlgn="ctr" latinLnBrk="0" hangingPunct="1">
              <a:lnSpc>
                <a:spcPct val="107000"/>
              </a:lnSpc>
              <a:spcBef>
                <a:spcPts val="300"/>
              </a:spcBef>
              <a:spcAft>
                <a:spcPts val="300"/>
              </a:spcAft>
            </a:pPr>
            <a:r>
              <a:rPr lang="en-US" sz="1800" b="0" i="0" u="none" strike="noStrike" kern="1200" dirty="0">
                <a:solidFill>
                  <a:srgbClr val="000000"/>
                </a:solidFill>
                <a:effectLst/>
                <a:latin typeface="Arial" panose="020B0604020202020204" pitchFamily="34" charset="0"/>
                <a:cs typeface="Arial" panose="020B0604020202020204" pitchFamily="34" charset="0"/>
              </a:rPr>
              <a:t>Harnesses nanomedicine technologies to develop the next generation of hematological therapeutics to treat coagulation disorders.</a:t>
            </a:r>
            <a:endParaRPr lang="en-CA" sz="1800" b="0" i="0" u="none" strike="noStrike" dirty="0">
              <a:effectLst/>
              <a:latin typeface="Arial" panose="020B0604020202020204" pitchFamily="34" charset="0"/>
            </a:endParaRPr>
          </a:p>
          <a:p>
            <a:pPr marL="0" algn="l" rtl="0" eaLnBrk="1" fontAlgn="ctr" latinLnBrk="0" hangingPunct="1">
              <a:lnSpc>
                <a:spcPct val="107000"/>
              </a:lnSpc>
              <a:spcBef>
                <a:spcPts val="300"/>
              </a:spcBef>
              <a:spcAft>
                <a:spcPts val="300"/>
              </a:spcAft>
            </a:pPr>
            <a:endParaRPr lang="en-CA" sz="1800" b="1" i="0" u="none" strike="noStrike" kern="1200" dirty="0">
              <a:solidFill>
                <a:srgbClr val="000000"/>
              </a:solidFill>
              <a:effectLst/>
              <a:latin typeface="Arial" panose="020B0604020202020204" pitchFamily="34" charset="0"/>
              <a:cs typeface="Arial" panose="020B0604020202020204" pitchFamily="34" charset="0"/>
            </a:endParaRPr>
          </a:p>
          <a:p>
            <a:pPr marL="0" algn="l" rtl="0" eaLnBrk="1" fontAlgn="ctr" latinLnBrk="0" hangingPunct="1">
              <a:lnSpc>
                <a:spcPct val="107000"/>
              </a:lnSpc>
              <a:spcBef>
                <a:spcPts val="300"/>
              </a:spcBef>
              <a:spcAft>
                <a:spcPts val="300"/>
              </a:spcAft>
            </a:pPr>
            <a:r>
              <a:rPr lang="en-CA" sz="1800" b="1" i="0" u="none" strike="noStrike" kern="1200" dirty="0">
                <a:solidFill>
                  <a:srgbClr val="000000"/>
                </a:solidFill>
                <a:effectLst/>
                <a:latin typeface="Arial" panose="020B0604020202020204" pitchFamily="34" charset="0"/>
                <a:cs typeface="Arial" panose="020B0604020202020204" pitchFamily="34" charset="0"/>
              </a:rPr>
              <a:t>Vega </a:t>
            </a:r>
            <a:r>
              <a:rPr lang="en-CA" sz="1800" b="1" i="0" u="none" strike="noStrike" kern="1200" dirty="0" err="1">
                <a:solidFill>
                  <a:srgbClr val="000000"/>
                </a:solidFill>
                <a:effectLst/>
                <a:latin typeface="Arial" panose="020B0604020202020204" pitchFamily="34" charset="0"/>
                <a:cs typeface="Arial" panose="020B0604020202020204" pitchFamily="34" charset="0"/>
              </a:rPr>
              <a:t>BioImaging</a:t>
            </a:r>
            <a:endParaRPr lang="en-CA" sz="1800" b="0" i="0" u="none" strike="noStrike" dirty="0">
              <a:effectLst/>
              <a:latin typeface="Arial" panose="020B0604020202020204" pitchFamily="34" charset="0"/>
            </a:endParaRPr>
          </a:p>
          <a:p>
            <a:pPr marL="0" algn="l" rtl="0" eaLnBrk="1" fontAlgn="ctr" latinLnBrk="0" hangingPunct="1">
              <a:lnSpc>
                <a:spcPct val="107000"/>
              </a:lnSpc>
              <a:spcBef>
                <a:spcPts val="300"/>
              </a:spcBef>
              <a:spcAft>
                <a:spcPts val="300"/>
              </a:spcAft>
            </a:pPr>
            <a:r>
              <a:rPr lang="en-CA" sz="1800" b="0" i="0" u="none" strike="noStrike" kern="1200" dirty="0">
                <a:solidFill>
                  <a:srgbClr val="000000"/>
                </a:solidFill>
                <a:effectLst/>
                <a:latin typeface="Arial" panose="020B0604020202020204" pitchFamily="34" charset="0"/>
                <a:cs typeface="Arial" panose="020B0604020202020204" pitchFamily="34" charset="0"/>
              </a:rPr>
              <a:t>Aug 2021; QC</a:t>
            </a:r>
            <a:endParaRPr lang="en-CA" sz="1800" b="0" i="0" u="none" strike="noStrike" dirty="0">
              <a:effectLst/>
              <a:latin typeface="Arial" panose="020B0604020202020204" pitchFamily="34" charset="0"/>
            </a:endParaRPr>
          </a:p>
          <a:p>
            <a:pPr marL="0" algn="l" rtl="0" eaLnBrk="1" fontAlgn="ctr" latinLnBrk="0" hangingPunct="1">
              <a:lnSpc>
                <a:spcPct val="107000"/>
              </a:lnSpc>
              <a:spcBef>
                <a:spcPts val="300"/>
              </a:spcBef>
              <a:spcAft>
                <a:spcPts val="300"/>
              </a:spcAft>
            </a:pPr>
            <a:r>
              <a:rPr lang="en-CA" sz="1800" b="0" i="0" u="none" strike="noStrike" kern="1200" dirty="0">
                <a:solidFill>
                  <a:srgbClr val="000000"/>
                </a:solidFill>
                <a:effectLst/>
                <a:latin typeface="Arial" panose="020B0604020202020204" pitchFamily="34" charset="0"/>
                <a:cs typeface="Arial" panose="020B0604020202020204" pitchFamily="34" charset="0"/>
              </a:rPr>
              <a:t>M. Meunier</a:t>
            </a:r>
            <a:endParaRPr lang="en-CA" sz="1800" b="0" i="0" u="none" strike="noStrike" dirty="0">
              <a:effectLst/>
              <a:latin typeface="Arial" panose="020B0604020202020204" pitchFamily="34" charset="0"/>
            </a:endParaRPr>
          </a:p>
          <a:p>
            <a:pPr marL="0" algn="l" rtl="0" eaLnBrk="1" fontAlgn="ctr" latinLnBrk="0" hangingPunct="1">
              <a:lnSpc>
                <a:spcPct val="107000"/>
              </a:lnSpc>
              <a:spcBef>
                <a:spcPts val="300"/>
              </a:spcBef>
              <a:spcAft>
                <a:spcPts val="300"/>
              </a:spcAft>
            </a:pPr>
            <a:r>
              <a:rPr lang="en-US" sz="1800" b="0" i="0" u="none" strike="noStrike" kern="1200" dirty="0">
                <a:solidFill>
                  <a:srgbClr val="000000"/>
                </a:solidFill>
                <a:effectLst/>
                <a:latin typeface="Arial" panose="020B0604020202020204" pitchFamily="34" charset="0"/>
                <a:cs typeface="Arial" panose="020B0604020202020204" pitchFamily="34" charset="0"/>
              </a:rPr>
              <a:t>Provides novel immunolabeling which allows to bring </a:t>
            </a:r>
            <a:r>
              <a:rPr lang="en-US" sz="1800" b="0" i="0" u="none" strike="noStrike" kern="1200" dirty="0" err="1">
                <a:solidFill>
                  <a:srgbClr val="000000"/>
                </a:solidFill>
                <a:effectLst/>
                <a:latin typeface="Arial" panose="020B0604020202020204" pitchFamily="34" charset="0"/>
                <a:cs typeface="Arial" panose="020B0604020202020204" pitchFamily="34" charset="0"/>
              </a:rPr>
              <a:t>quantitativity</a:t>
            </a:r>
            <a:r>
              <a:rPr lang="en-US" sz="1800" b="0" i="0" u="none" strike="noStrike" kern="1200" dirty="0">
                <a:solidFill>
                  <a:srgbClr val="000000"/>
                </a:solidFill>
                <a:effectLst/>
                <a:latin typeface="Arial" panose="020B0604020202020204" pitchFamily="34" charset="0"/>
                <a:cs typeface="Arial" panose="020B0604020202020204" pitchFamily="34" charset="0"/>
              </a:rPr>
              <a:t> and multiplexing in cytopathology for a more accurate diagnostic. The immunolabelling is also compatible with standard H&amp;E staining and allows for dual mode imaging in a simple switch.</a:t>
            </a:r>
            <a:endParaRPr lang="en-CA" sz="1800" b="0" i="0" u="none" strike="noStrike" dirty="0">
              <a:effectLst/>
              <a:latin typeface="Arial" panose="020B0604020202020204" pitchFamily="34" charset="0"/>
            </a:endParaRPr>
          </a:p>
          <a:p>
            <a:pPr marL="0" algn="l" rtl="0" eaLnBrk="1" fontAlgn="ctr" latinLnBrk="0" hangingPunct="1">
              <a:lnSpc>
                <a:spcPct val="107000"/>
              </a:lnSpc>
              <a:spcBef>
                <a:spcPts val="300"/>
              </a:spcBef>
              <a:spcAft>
                <a:spcPts val="300"/>
              </a:spcAft>
            </a:pPr>
            <a:endParaRPr lang="en-CA" sz="1800" b="1" i="0" u="none" strike="noStrike" kern="1200" dirty="0">
              <a:solidFill>
                <a:srgbClr val="000000"/>
              </a:solidFill>
              <a:effectLst/>
              <a:latin typeface="Arial" panose="020B0604020202020204" pitchFamily="34" charset="0"/>
              <a:cs typeface="Arial" panose="020B0604020202020204" pitchFamily="34" charset="0"/>
            </a:endParaRPr>
          </a:p>
          <a:p>
            <a:pPr marL="0" algn="l" rtl="0" eaLnBrk="1" fontAlgn="ctr" latinLnBrk="0" hangingPunct="1">
              <a:lnSpc>
                <a:spcPct val="107000"/>
              </a:lnSpc>
              <a:spcBef>
                <a:spcPts val="300"/>
              </a:spcBef>
              <a:spcAft>
                <a:spcPts val="300"/>
              </a:spcAft>
            </a:pPr>
            <a:r>
              <a:rPr lang="en-CA" sz="1800" b="1" i="0" u="none" strike="noStrike" kern="1200" dirty="0">
                <a:solidFill>
                  <a:srgbClr val="000000"/>
                </a:solidFill>
                <a:effectLst/>
                <a:latin typeface="Arial" panose="020B0604020202020204" pitchFamily="34" charset="0"/>
                <a:cs typeface="Arial" panose="020B0604020202020204" pitchFamily="34" charset="0"/>
              </a:rPr>
              <a:t>Liberum Biotech</a:t>
            </a:r>
            <a:endParaRPr lang="en-CA" sz="1800" b="0" i="0" u="none" strike="noStrike" dirty="0">
              <a:effectLst/>
              <a:latin typeface="Arial" panose="020B0604020202020204" pitchFamily="34" charset="0"/>
            </a:endParaRPr>
          </a:p>
          <a:p>
            <a:pPr marL="0" algn="l" rtl="0" eaLnBrk="1" fontAlgn="ctr" latinLnBrk="0" hangingPunct="1">
              <a:lnSpc>
                <a:spcPct val="107000"/>
              </a:lnSpc>
              <a:spcBef>
                <a:spcPts val="300"/>
              </a:spcBef>
              <a:spcAft>
                <a:spcPts val="300"/>
              </a:spcAft>
            </a:pPr>
            <a:r>
              <a:rPr lang="en-CA" sz="1800" b="0" i="0" u="none" strike="noStrike" kern="1200" dirty="0">
                <a:solidFill>
                  <a:srgbClr val="000000"/>
                </a:solidFill>
                <a:effectLst/>
                <a:latin typeface="Arial" panose="020B0604020202020204" pitchFamily="34" charset="0"/>
                <a:cs typeface="Arial" panose="020B0604020202020204" pitchFamily="34" charset="0"/>
              </a:rPr>
              <a:t>Mar 2021; ON</a:t>
            </a:r>
            <a:endParaRPr lang="en-CA" sz="1800" b="0" i="0" u="none" strike="noStrike" dirty="0">
              <a:effectLst/>
              <a:latin typeface="Arial" panose="020B0604020202020204" pitchFamily="34" charset="0"/>
            </a:endParaRPr>
          </a:p>
          <a:p>
            <a:pPr marL="0" algn="l" rtl="0" eaLnBrk="1" fontAlgn="ctr" latinLnBrk="0" hangingPunct="1">
              <a:lnSpc>
                <a:spcPct val="107000"/>
              </a:lnSpc>
              <a:spcBef>
                <a:spcPts val="300"/>
              </a:spcBef>
              <a:spcAft>
                <a:spcPts val="300"/>
              </a:spcAft>
            </a:pPr>
            <a:r>
              <a:rPr lang="en-CA" sz="1800" b="0" i="0" u="none" strike="noStrike" kern="1200" dirty="0">
                <a:solidFill>
                  <a:srgbClr val="000000"/>
                </a:solidFill>
                <a:effectLst/>
                <a:latin typeface="Arial" panose="020B0604020202020204" pitchFamily="34" charset="0"/>
                <a:cs typeface="Arial" panose="020B0604020202020204" pitchFamily="34" charset="0"/>
              </a:rPr>
              <a:t>K. Pardee</a:t>
            </a:r>
            <a:endParaRPr lang="en-CA" sz="1800" b="0" i="0" u="none" strike="noStrike" dirty="0">
              <a:effectLst/>
              <a:latin typeface="Arial" panose="020B0604020202020204" pitchFamily="34" charset="0"/>
            </a:endParaRPr>
          </a:p>
          <a:p>
            <a:pPr marL="0" algn="l" rtl="0" eaLnBrk="1" fontAlgn="ctr" latinLnBrk="0" hangingPunct="1">
              <a:lnSpc>
                <a:spcPct val="107000"/>
              </a:lnSpc>
              <a:spcBef>
                <a:spcPts val="300"/>
              </a:spcBef>
              <a:spcAft>
                <a:spcPts val="300"/>
              </a:spcAft>
            </a:pPr>
            <a:r>
              <a:rPr lang="en-US" sz="1800" b="0" i="0" u="none" strike="noStrike" kern="1200" dirty="0">
                <a:solidFill>
                  <a:srgbClr val="000000"/>
                </a:solidFill>
                <a:effectLst/>
                <a:latin typeface="Arial" panose="020B0604020202020204" pitchFamily="34" charset="0"/>
                <a:cs typeface="Arial" panose="020B0604020202020204" pitchFamily="34" charset="0"/>
              </a:rPr>
              <a:t>Develops next-generation cell-free protein synthesis systems to enable rapid production of enzymes, therapeutics and lab reagents.</a:t>
            </a:r>
            <a:endParaRPr lang="en-CA" sz="1800" b="0" i="0" u="none" strike="noStrike" dirty="0">
              <a:effectLst/>
              <a:latin typeface="Arial" panose="020B0604020202020204" pitchFamily="34" charset="0"/>
            </a:endParaRPr>
          </a:p>
          <a:p>
            <a:pPr marL="0" algn="l" rtl="0" eaLnBrk="1" fontAlgn="ctr" latinLnBrk="0" hangingPunct="1">
              <a:lnSpc>
                <a:spcPct val="107000"/>
              </a:lnSpc>
              <a:spcBef>
                <a:spcPts val="300"/>
              </a:spcBef>
              <a:spcAft>
                <a:spcPts val="300"/>
              </a:spcAft>
            </a:pPr>
            <a:endParaRPr lang="en-CA" sz="1800" b="1" i="0" u="none" strike="noStrike" kern="1200" dirty="0">
              <a:solidFill>
                <a:srgbClr val="000000"/>
              </a:solidFill>
              <a:effectLst/>
              <a:latin typeface="Arial" panose="020B0604020202020204" pitchFamily="34" charset="0"/>
              <a:cs typeface="Arial" panose="020B0604020202020204" pitchFamily="34" charset="0"/>
            </a:endParaRPr>
          </a:p>
          <a:p>
            <a:pPr marL="0" algn="l" rtl="0" eaLnBrk="1" fontAlgn="ctr" latinLnBrk="0" hangingPunct="1">
              <a:lnSpc>
                <a:spcPct val="107000"/>
              </a:lnSpc>
              <a:spcBef>
                <a:spcPts val="300"/>
              </a:spcBef>
              <a:spcAft>
                <a:spcPts val="300"/>
              </a:spcAft>
            </a:pPr>
            <a:r>
              <a:rPr lang="en-CA" sz="1800" b="1" i="0" u="none" strike="noStrike" kern="1200" dirty="0" err="1">
                <a:solidFill>
                  <a:srgbClr val="000000"/>
                </a:solidFill>
                <a:effectLst/>
                <a:latin typeface="Arial" panose="020B0604020202020204" pitchFamily="34" charset="0"/>
                <a:cs typeface="Arial" panose="020B0604020202020204" pitchFamily="34" charset="0"/>
              </a:rPr>
              <a:t>NanoStar</a:t>
            </a:r>
            <a:r>
              <a:rPr lang="en-CA" sz="1800" b="1" i="0" u="none" strike="noStrike" kern="1200" dirty="0">
                <a:solidFill>
                  <a:srgbClr val="000000"/>
                </a:solidFill>
                <a:effectLst/>
                <a:latin typeface="Arial" panose="020B0604020202020204" pitchFamily="34" charset="0"/>
                <a:cs typeface="Arial" panose="020B0604020202020204" pitchFamily="34" charset="0"/>
              </a:rPr>
              <a:t> Pharmaceuticals</a:t>
            </a:r>
            <a:endParaRPr lang="en-CA" sz="1800" b="0" i="0" u="none" strike="noStrike" dirty="0">
              <a:effectLst/>
              <a:latin typeface="Arial" panose="020B0604020202020204" pitchFamily="34" charset="0"/>
            </a:endParaRPr>
          </a:p>
          <a:p>
            <a:pPr marL="0" algn="l" rtl="0" eaLnBrk="1" fontAlgn="ctr" latinLnBrk="0" hangingPunct="1">
              <a:lnSpc>
                <a:spcPct val="107000"/>
              </a:lnSpc>
              <a:spcBef>
                <a:spcPts val="300"/>
              </a:spcBef>
              <a:spcAft>
                <a:spcPts val="300"/>
              </a:spcAft>
            </a:pPr>
            <a:r>
              <a:rPr lang="en-CA" sz="1800" b="0" i="0" u="none" strike="noStrike" kern="1200" dirty="0">
                <a:solidFill>
                  <a:srgbClr val="000000"/>
                </a:solidFill>
                <a:effectLst/>
                <a:latin typeface="Arial" panose="020B0604020202020204" pitchFamily="34" charset="0"/>
                <a:cs typeface="Arial" panose="020B0604020202020204" pitchFamily="34" charset="0"/>
              </a:rPr>
              <a:t>June 2022; BC</a:t>
            </a:r>
            <a:endParaRPr lang="en-CA" sz="1800" b="0" i="0" u="none" strike="noStrike" dirty="0">
              <a:effectLst/>
              <a:latin typeface="Arial" panose="020B0604020202020204" pitchFamily="34" charset="0"/>
            </a:endParaRPr>
          </a:p>
          <a:p>
            <a:pPr marL="0" algn="l" rtl="0" eaLnBrk="1" fontAlgn="ctr" latinLnBrk="0" hangingPunct="1">
              <a:lnSpc>
                <a:spcPct val="107000"/>
              </a:lnSpc>
              <a:spcBef>
                <a:spcPts val="300"/>
              </a:spcBef>
              <a:spcAft>
                <a:spcPts val="300"/>
              </a:spcAft>
            </a:pPr>
            <a:r>
              <a:rPr lang="en-CA" sz="1800" b="0" i="0" u="none" strike="noStrike" kern="1200" dirty="0">
                <a:solidFill>
                  <a:srgbClr val="000000"/>
                </a:solidFill>
                <a:effectLst/>
                <a:latin typeface="Arial" panose="020B0604020202020204" pitchFamily="34" charset="0"/>
                <a:cs typeface="Arial" panose="020B0604020202020204" pitchFamily="34" charset="0"/>
              </a:rPr>
              <a:t>S. Li</a:t>
            </a:r>
            <a:endParaRPr lang="en-CA" sz="1800" b="0" i="0" u="none" strike="noStrike" dirty="0">
              <a:effectLst/>
              <a:latin typeface="Arial" panose="020B0604020202020204" pitchFamily="34" charset="0"/>
            </a:endParaRPr>
          </a:p>
          <a:p>
            <a:pPr marL="0" algn="l" rtl="0" eaLnBrk="1" fontAlgn="ctr" latinLnBrk="0" hangingPunct="1">
              <a:lnSpc>
                <a:spcPct val="107000"/>
              </a:lnSpc>
              <a:spcBef>
                <a:spcPts val="300"/>
              </a:spcBef>
              <a:spcAft>
                <a:spcPts val="300"/>
              </a:spcAft>
            </a:pPr>
            <a:r>
              <a:rPr lang="en-CA" sz="1800" b="0" i="0" u="none" strike="noStrike" kern="1200" dirty="0">
                <a:solidFill>
                  <a:srgbClr val="000000"/>
                </a:solidFill>
                <a:effectLst/>
                <a:latin typeface="Arial" panose="020B0604020202020204" pitchFamily="34" charset="0"/>
                <a:cs typeface="Arial" panose="020B0604020202020204" pitchFamily="34" charset="0"/>
              </a:rPr>
              <a:t>Develops innovative drug delivery technologies to enable novel therapies.</a:t>
            </a:r>
            <a:endParaRPr lang="en-CA" sz="1800" b="0" i="0" u="none" strike="noStrike" dirty="0">
              <a:effectLst/>
              <a:latin typeface="Arial" panose="020B0604020202020204" pitchFamily="34" charset="0"/>
            </a:endParaRPr>
          </a:p>
          <a:p>
            <a:pPr marL="0" algn="l" rtl="0" eaLnBrk="1" fontAlgn="ctr" latinLnBrk="0" hangingPunct="1">
              <a:lnSpc>
                <a:spcPct val="107000"/>
              </a:lnSpc>
              <a:spcBef>
                <a:spcPts val="300"/>
              </a:spcBef>
              <a:spcAft>
                <a:spcPts val="300"/>
              </a:spcAft>
            </a:pPr>
            <a:endParaRPr lang="en-CA" sz="1800" b="1" i="0" u="none" strike="noStrike" kern="1200" dirty="0">
              <a:solidFill>
                <a:srgbClr val="000000"/>
              </a:solidFill>
              <a:effectLst/>
              <a:latin typeface="Arial" panose="020B0604020202020204" pitchFamily="34" charset="0"/>
              <a:cs typeface="Arial" panose="020B0604020202020204" pitchFamily="34" charset="0"/>
            </a:endParaRPr>
          </a:p>
          <a:p>
            <a:pPr marL="0" algn="l" rtl="0" eaLnBrk="1" fontAlgn="ctr" latinLnBrk="0" hangingPunct="1">
              <a:lnSpc>
                <a:spcPct val="107000"/>
              </a:lnSpc>
              <a:spcBef>
                <a:spcPts val="300"/>
              </a:spcBef>
              <a:spcAft>
                <a:spcPts val="300"/>
              </a:spcAft>
            </a:pPr>
            <a:r>
              <a:rPr lang="en-CA" sz="1800" b="1" i="0" u="none" strike="noStrike" kern="1200" dirty="0" err="1">
                <a:solidFill>
                  <a:srgbClr val="000000"/>
                </a:solidFill>
                <a:effectLst/>
                <a:latin typeface="Arial" panose="020B0604020202020204" pitchFamily="34" charset="0"/>
                <a:cs typeface="Arial" panose="020B0604020202020204" pitchFamily="34" charset="0"/>
              </a:rPr>
              <a:t>NorthMiRs</a:t>
            </a:r>
            <a:endParaRPr lang="en-CA" sz="1800" b="0" i="0" u="none" strike="noStrike" dirty="0">
              <a:effectLst/>
              <a:latin typeface="Arial" panose="020B0604020202020204" pitchFamily="34" charset="0"/>
            </a:endParaRPr>
          </a:p>
          <a:p>
            <a:pPr marL="0" algn="l" rtl="0" eaLnBrk="1" fontAlgn="ctr" latinLnBrk="0" hangingPunct="1">
              <a:lnSpc>
                <a:spcPct val="107000"/>
              </a:lnSpc>
              <a:spcBef>
                <a:spcPts val="300"/>
              </a:spcBef>
              <a:spcAft>
                <a:spcPts val="300"/>
              </a:spcAft>
            </a:pPr>
            <a:r>
              <a:rPr lang="en-CA" sz="1800" b="0" i="0" u="none" strike="noStrike" kern="1200" dirty="0">
                <a:solidFill>
                  <a:srgbClr val="000000"/>
                </a:solidFill>
                <a:effectLst/>
                <a:latin typeface="Arial" panose="020B0604020202020204" pitchFamily="34" charset="0"/>
                <a:cs typeface="Arial" panose="020B0604020202020204" pitchFamily="34" charset="0"/>
              </a:rPr>
              <a:t>June 2022; ON</a:t>
            </a:r>
            <a:endParaRPr lang="en-CA" sz="1800" b="0" i="0" u="none" strike="noStrike" dirty="0">
              <a:effectLst/>
              <a:latin typeface="Arial" panose="020B0604020202020204" pitchFamily="34" charset="0"/>
            </a:endParaRPr>
          </a:p>
          <a:p>
            <a:pPr marL="0" algn="l" rtl="0" eaLnBrk="1" fontAlgn="ctr" latinLnBrk="0" hangingPunct="1">
              <a:lnSpc>
                <a:spcPct val="107000"/>
              </a:lnSpc>
              <a:spcBef>
                <a:spcPts val="300"/>
              </a:spcBef>
              <a:spcAft>
                <a:spcPts val="300"/>
              </a:spcAft>
            </a:pPr>
            <a:r>
              <a:rPr lang="en-CA" sz="1800" b="0" i="0" u="none" strike="noStrike" kern="1200" dirty="0">
                <a:solidFill>
                  <a:srgbClr val="000000"/>
                </a:solidFill>
                <a:effectLst/>
                <a:latin typeface="Arial" panose="020B0604020202020204" pitchFamily="34" charset="0"/>
                <a:cs typeface="Arial" panose="020B0604020202020204" pitchFamily="34" charset="0"/>
              </a:rPr>
              <a:t>G. Walker</a:t>
            </a:r>
            <a:endParaRPr lang="en-CA" sz="1800" b="0" i="0" u="none" strike="noStrike" dirty="0">
              <a:effectLst/>
              <a:latin typeface="Arial" panose="020B0604020202020204" pitchFamily="34" charset="0"/>
            </a:endParaRPr>
          </a:p>
          <a:p>
            <a:pPr marL="0" algn="l" rtl="0" eaLnBrk="1" fontAlgn="ctr" latinLnBrk="0" hangingPunct="1">
              <a:lnSpc>
                <a:spcPct val="107000"/>
              </a:lnSpc>
              <a:spcBef>
                <a:spcPts val="300"/>
              </a:spcBef>
              <a:spcAft>
                <a:spcPts val="300"/>
              </a:spcAft>
            </a:pPr>
            <a:r>
              <a:rPr lang="en-US" sz="1800" b="0" i="0" u="none" strike="noStrike" kern="1200" dirty="0">
                <a:solidFill>
                  <a:srgbClr val="000000"/>
                </a:solidFill>
                <a:effectLst/>
                <a:latin typeface="Arial" panose="020B0604020202020204" pitchFamily="34" charset="0"/>
                <a:cs typeface="Arial" panose="020B0604020202020204" pitchFamily="34" charset="0"/>
              </a:rPr>
              <a:t>Targets to prepare an IND dossier to treat sepsis using miRNAs (and likely a prodrug) with LNP or related delivery.</a:t>
            </a:r>
            <a:endParaRPr lang="en-CA" sz="1800" b="0" i="0" u="none" strike="noStrike"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A77501-7EE8-4B57-85DB-9E0E37DB7AF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027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Active HQP – 191</a:t>
            </a:r>
          </a:p>
          <a:p>
            <a:r>
              <a:rPr lang="en-CA" dirty="0"/>
              <a:t>Cumulative HQP – 248</a:t>
            </a:r>
          </a:p>
          <a:p>
            <a:r>
              <a:rPr lang="en-CA" dirty="0"/>
              <a:t>(not sure which this is)</a:t>
            </a:r>
          </a:p>
        </p:txBody>
      </p:sp>
      <p:sp>
        <p:nvSpPr>
          <p:cNvPr id="4" name="Slide Number Placeholder 3"/>
          <p:cNvSpPr>
            <a:spLocks noGrp="1"/>
          </p:cNvSpPr>
          <p:nvPr>
            <p:ph type="sldNum" sz="quarter" idx="5"/>
          </p:nvPr>
        </p:nvSpPr>
        <p:spPr/>
        <p:txBody>
          <a:bodyPr/>
          <a:lstStyle/>
          <a:p>
            <a:fld id="{5BA77501-7EE8-4B57-85DB-9E0E37DB7AFC}" type="slidenum">
              <a:rPr lang="en-CA" smtClean="0"/>
              <a:t>13</a:t>
            </a:fld>
            <a:endParaRPr lang="en-CA"/>
          </a:p>
        </p:txBody>
      </p:sp>
    </p:spTree>
    <p:extLst>
      <p:ext uri="{BB962C8B-B14F-4D97-AF65-F5344CB8AC3E}">
        <p14:creationId xmlns:p14="http://schemas.microsoft.com/office/powerpoint/2010/main" val="1849947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A210606-7469-47CA-849F-CDFB5114BEC0}" type="slidenum">
              <a:rPr lang="en-CA" smtClean="0"/>
              <a:t>15</a:t>
            </a:fld>
            <a:endParaRPr lang="en-CA"/>
          </a:p>
        </p:txBody>
      </p:sp>
    </p:spTree>
    <p:extLst>
      <p:ext uri="{BB962C8B-B14F-4D97-AF65-F5344CB8AC3E}">
        <p14:creationId xmlns:p14="http://schemas.microsoft.com/office/powerpoint/2010/main" val="11306907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50400-6208-4C2A-83ED-14793F30203D}"/>
              </a:ext>
            </a:extLst>
          </p:cNvPr>
          <p:cNvSpPr>
            <a:spLocks noGrp="1"/>
          </p:cNvSpPr>
          <p:nvPr>
            <p:ph type="ctrTitle" hasCustomPrompt="1"/>
          </p:nvPr>
        </p:nvSpPr>
        <p:spPr>
          <a:xfrm>
            <a:off x="1524000" y="1122363"/>
            <a:ext cx="9144000" cy="2387600"/>
          </a:xfrm>
        </p:spPr>
        <p:txBody>
          <a:bodyPr anchor="b"/>
          <a:lstStyle>
            <a:lvl1pPr algn="ctr">
              <a:defRPr lang="en-CA" sz="4800" kern="1200" dirty="0">
                <a:solidFill>
                  <a:srgbClr val="001968"/>
                </a:solidFill>
                <a:latin typeface="Roboto Thin" panose="02000000000000000000" pitchFamily="2" charset="0"/>
                <a:ea typeface="+mn-ea"/>
                <a:cs typeface="+mn-cs"/>
              </a:defRPr>
            </a:lvl1pPr>
          </a:lstStyle>
          <a:p>
            <a:r>
              <a:rPr lang="en-US" dirty="0"/>
              <a:t>Title</a:t>
            </a:r>
            <a:endParaRPr lang="en-CA" dirty="0"/>
          </a:p>
        </p:txBody>
      </p:sp>
      <p:sp>
        <p:nvSpPr>
          <p:cNvPr id="3" name="Subtitle 2">
            <a:extLst>
              <a:ext uri="{FF2B5EF4-FFF2-40B4-BE49-F238E27FC236}">
                <a16:creationId xmlns:a16="http://schemas.microsoft.com/office/drawing/2014/main" id="{C358F39A-2636-4C03-A583-7D7331CB1F1E}"/>
              </a:ext>
            </a:extLst>
          </p:cNvPr>
          <p:cNvSpPr>
            <a:spLocks noGrp="1"/>
          </p:cNvSpPr>
          <p:nvPr>
            <p:ph type="subTitle" idx="1"/>
          </p:nvPr>
        </p:nvSpPr>
        <p:spPr>
          <a:xfrm>
            <a:off x="1524000" y="3602038"/>
            <a:ext cx="9144000" cy="1655762"/>
          </a:xfrm>
        </p:spPr>
        <p:txBody>
          <a:bodyPr/>
          <a:lstStyle>
            <a:lvl1pPr marL="0" indent="0" algn="ctr">
              <a:buNone/>
              <a:defRPr lang="en-CA" sz="2000" kern="1200" dirty="0">
                <a:solidFill>
                  <a:srgbClr val="29A5D7"/>
                </a:solidFill>
                <a:latin typeface="Roboto Thin" panose="02000000000000000000" pitchFamily="2" charset="0"/>
                <a:ea typeface="Roboto Thin" panose="02000000000000000000" pitchFamily="2" charset="0"/>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02A5D442-30E3-40F3-9B15-21F6C3003833}"/>
              </a:ext>
            </a:extLst>
          </p:cNvPr>
          <p:cNvSpPr>
            <a:spLocks noGrp="1"/>
          </p:cNvSpPr>
          <p:nvPr>
            <p:ph type="dt" sz="half" idx="10"/>
          </p:nvPr>
        </p:nvSpPr>
        <p:spPr/>
        <p:txBody>
          <a:bodyPr/>
          <a:lstStyle/>
          <a:p>
            <a:fld id="{AEC08946-3658-495F-A946-AE637C411586}" type="datetimeFigureOut">
              <a:rPr lang="en-CA" smtClean="0"/>
              <a:t>2022-08-03</a:t>
            </a:fld>
            <a:endParaRPr lang="en-CA"/>
          </a:p>
        </p:txBody>
      </p:sp>
      <p:sp>
        <p:nvSpPr>
          <p:cNvPr id="5" name="Footer Placeholder 4">
            <a:extLst>
              <a:ext uri="{FF2B5EF4-FFF2-40B4-BE49-F238E27FC236}">
                <a16:creationId xmlns:a16="http://schemas.microsoft.com/office/drawing/2014/main" id="{4BC7FD65-AD5B-444B-A8DA-5C290CD5CE5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85B8339-E6CA-4E5C-8532-F170C23B5B22}"/>
              </a:ext>
            </a:extLst>
          </p:cNvPr>
          <p:cNvSpPr>
            <a:spLocks noGrp="1"/>
          </p:cNvSpPr>
          <p:nvPr>
            <p:ph type="sldNum" sz="quarter" idx="12"/>
          </p:nvPr>
        </p:nvSpPr>
        <p:spPr/>
        <p:txBody>
          <a:bodyPr/>
          <a:lstStyle/>
          <a:p>
            <a:fld id="{4132ABFB-B1E1-4E3F-AB09-2D4C88A94C1C}" type="slidenum">
              <a:rPr lang="en-CA" smtClean="0"/>
              <a:t>‹#›</a:t>
            </a:fld>
            <a:endParaRPr lang="en-CA"/>
          </a:p>
        </p:txBody>
      </p:sp>
      <p:pic>
        <p:nvPicPr>
          <p:cNvPr id="7" name="Picture 6">
            <a:extLst>
              <a:ext uri="{FF2B5EF4-FFF2-40B4-BE49-F238E27FC236}">
                <a16:creationId xmlns:a16="http://schemas.microsoft.com/office/drawing/2014/main" id="{4B1E91CB-F830-4A49-9066-D05A45D384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1787"/>
          <a:stretch/>
        </p:blipFill>
        <p:spPr>
          <a:xfrm>
            <a:off x="6210" y="3983425"/>
            <a:ext cx="12224084" cy="2874575"/>
          </a:xfrm>
          <a:prstGeom prst="rect">
            <a:avLst/>
          </a:prstGeom>
        </p:spPr>
      </p:pic>
      <p:pic>
        <p:nvPicPr>
          <p:cNvPr id="8" name="Picture 4" descr="LOGO-white">
            <a:extLst>
              <a:ext uri="{FF2B5EF4-FFF2-40B4-BE49-F238E27FC236}">
                <a16:creationId xmlns:a16="http://schemas.microsoft.com/office/drawing/2014/main" id="{A47CE5BF-F96D-447B-81B8-9DDA01F9A98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463463" y="5926086"/>
            <a:ext cx="1168400" cy="4826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89187233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5E8A7-74EC-4010-B2AC-1470F833B37E}"/>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14660C6E-CF11-465E-8656-6F112C4270A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543E9B3-CB96-4B86-9D30-093E8C605A73}"/>
              </a:ext>
            </a:extLst>
          </p:cNvPr>
          <p:cNvSpPr>
            <a:spLocks noGrp="1"/>
          </p:cNvSpPr>
          <p:nvPr>
            <p:ph type="dt" sz="half" idx="10"/>
          </p:nvPr>
        </p:nvSpPr>
        <p:spPr/>
        <p:txBody>
          <a:bodyPr/>
          <a:lstStyle/>
          <a:p>
            <a:fld id="{AEC08946-3658-495F-A946-AE637C411586}" type="datetimeFigureOut">
              <a:rPr lang="en-CA" smtClean="0"/>
              <a:t>2022-08-03</a:t>
            </a:fld>
            <a:endParaRPr lang="en-CA"/>
          </a:p>
        </p:txBody>
      </p:sp>
      <p:sp>
        <p:nvSpPr>
          <p:cNvPr id="5" name="Footer Placeholder 4">
            <a:extLst>
              <a:ext uri="{FF2B5EF4-FFF2-40B4-BE49-F238E27FC236}">
                <a16:creationId xmlns:a16="http://schemas.microsoft.com/office/drawing/2014/main" id="{4201FB8D-59EC-4872-B804-D132EA45BF3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CF481BB-A201-40A2-BE96-F4D898E8A323}"/>
              </a:ext>
            </a:extLst>
          </p:cNvPr>
          <p:cNvSpPr>
            <a:spLocks noGrp="1"/>
          </p:cNvSpPr>
          <p:nvPr>
            <p:ph type="sldNum" sz="quarter" idx="12"/>
          </p:nvPr>
        </p:nvSpPr>
        <p:spPr/>
        <p:txBody>
          <a:bodyPr/>
          <a:lstStyle/>
          <a:p>
            <a:fld id="{4132ABFB-B1E1-4E3F-AB09-2D4C88A94C1C}" type="slidenum">
              <a:rPr lang="en-CA" smtClean="0"/>
              <a:t>‹#›</a:t>
            </a:fld>
            <a:endParaRPr lang="en-CA"/>
          </a:p>
        </p:txBody>
      </p:sp>
      <p:pic>
        <p:nvPicPr>
          <p:cNvPr id="8" name="Picture 7" descr="Logo&#10;&#10;Description automatically generated">
            <a:extLst>
              <a:ext uri="{FF2B5EF4-FFF2-40B4-BE49-F238E27FC236}">
                <a16:creationId xmlns:a16="http://schemas.microsoft.com/office/drawing/2014/main" id="{93EB6EEC-38C4-445F-AE6B-55658BB8EC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064" y="136525"/>
            <a:ext cx="751333" cy="309990"/>
          </a:xfrm>
          <a:prstGeom prst="rect">
            <a:avLst/>
          </a:prstGeom>
        </p:spPr>
      </p:pic>
      <p:pic>
        <p:nvPicPr>
          <p:cNvPr id="9" name="Picture 8">
            <a:extLst>
              <a:ext uri="{FF2B5EF4-FFF2-40B4-BE49-F238E27FC236}">
                <a16:creationId xmlns:a16="http://schemas.microsoft.com/office/drawing/2014/main" id="{08368FD3-3000-4BE4-A3A7-CE47C2DE532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8526"/>
          <a:stretch/>
        </p:blipFill>
        <p:spPr>
          <a:xfrm rot="566658">
            <a:off x="-598744" y="4637812"/>
            <a:ext cx="12797110" cy="3357151"/>
          </a:xfrm>
          <a:prstGeom prst="rect">
            <a:avLst/>
          </a:prstGeom>
        </p:spPr>
      </p:pic>
    </p:spTree>
    <p:extLst>
      <p:ext uri="{BB962C8B-B14F-4D97-AF65-F5344CB8AC3E}">
        <p14:creationId xmlns:p14="http://schemas.microsoft.com/office/powerpoint/2010/main" val="160991039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541305-5628-4540-88B9-C309D6FDA29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3EB80BE-F0A4-4057-94C0-555AB7F676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DECA175-9DDB-4DB6-943E-AAF473CB8052}"/>
              </a:ext>
            </a:extLst>
          </p:cNvPr>
          <p:cNvSpPr>
            <a:spLocks noGrp="1"/>
          </p:cNvSpPr>
          <p:nvPr>
            <p:ph type="dt" sz="half" idx="10"/>
          </p:nvPr>
        </p:nvSpPr>
        <p:spPr/>
        <p:txBody>
          <a:bodyPr/>
          <a:lstStyle/>
          <a:p>
            <a:fld id="{AEC08946-3658-495F-A946-AE637C411586}" type="datetimeFigureOut">
              <a:rPr lang="en-CA" smtClean="0"/>
              <a:t>2022-08-03</a:t>
            </a:fld>
            <a:endParaRPr lang="en-CA"/>
          </a:p>
        </p:txBody>
      </p:sp>
      <p:sp>
        <p:nvSpPr>
          <p:cNvPr id="5" name="Footer Placeholder 4">
            <a:extLst>
              <a:ext uri="{FF2B5EF4-FFF2-40B4-BE49-F238E27FC236}">
                <a16:creationId xmlns:a16="http://schemas.microsoft.com/office/drawing/2014/main" id="{5B433579-32C0-47F6-A38B-E359A6B3121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52A51B4-13CE-4EAB-800A-2C5A8B1B117A}"/>
              </a:ext>
            </a:extLst>
          </p:cNvPr>
          <p:cNvSpPr>
            <a:spLocks noGrp="1"/>
          </p:cNvSpPr>
          <p:nvPr>
            <p:ph type="sldNum" sz="quarter" idx="12"/>
          </p:nvPr>
        </p:nvSpPr>
        <p:spPr/>
        <p:txBody>
          <a:bodyPr/>
          <a:lstStyle/>
          <a:p>
            <a:fld id="{4132ABFB-B1E1-4E3F-AB09-2D4C88A94C1C}" type="slidenum">
              <a:rPr lang="en-CA" smtClean="0"/>
              <a:t>‹#›</a:t>
            </a:fld>
            <a:endParaRPr lang="en-CA"/>
          </a:p>
        </p:txBody>
      </p:sp>
      <p:pic>
        <p:nvPicPr>
          <p:cNvPr id="8" name="Picture 7" descr="Logo&#10;&#10;Description automatically generated">
            <a:extLst>
              <a:ext uri="{FF2B5EF4-FFF2-40B4-BE49-F238E27FC236}">
                <a16:creationId xmlns:a16="http://schemas.microsoft.com/office/drawing/2014/main" id="{7206AC9A-EE8B-4852-B14C-CE2E44FEF2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064" y="136525"/>
            <a:ext cx="751333" cy="309990"/>
          </a:xfrm>
          <a:prstGeom prst="rect">
            <a:avLst/>
          </a:prstGeom>
        </p:spPr>
      </p:pic>
      <p:pic>
        <p:nvPicPr>
          <p:cNvPr id="9" name="Picture 8">
            <a:extLst>
              <a:ext uri="{FF2B5EF4-FFF2-40B4-BE49-F238E27FC236}">
                <a16:creationId xmlns:a16="http://schemas.microsoft.com/office/drawing/2014/main" id="{88CEDF5A-A1BC-4D0A-9DAF-7548CBA7AF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8526"/>
          <a:stretch/>
        </p:blipFill>
        <p:spPr>
          <a:xfrm rot="566658">
            <a:off x="-598744" y="4637812"/>
            <a:ext cx="12797110" cy="3357151"/>
          </a:xfrm>
          <a:prstGeom prst="rect">
            <a:avLst/>
          </a:prstGeom>
        </p:spPr>
      </p:pic>
    </p:spTree>
    <p:extLst>
      <p:ext uri="{BB962C8B-B14F-4D97-AF65-F5344CB8AC3E}">
        <p14:creationId xmlns:p14="http://schemas.microsoft.com/office/powerpoint/2010/main" val="269062858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57A15-5BC0-412D-AF79-024CDE9074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04C0596B-2364-462C-98D5-0E4615462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857B22E4-35C3-41DF-951F-FD2870E722F2}"/>
              </a:ext>
            </a:extLst>
          </p:cNvPr>
          <p:cNvSpPr>
            <a:spLocks noGrp="1"/>
          </p:cNvSpPr>
          <p:nvPr>
            <p:ph type="dt" sz="half" idx="10"/>
          </p:nvPr>
        </p:nvSpPr>
        <p:spPr/>
        <p:txBody>
          <a:bodyPr/>
          <a:lstStyle/>
          <a:p>
            <a:r>
              <a:rPr lang="en-CA"/>
              <a:t>Copyright © 2021 by NMIN</a:t>
            </a:r>
          </a:p>
        </p:txBody>
      </p:sp>
      <p:sp>
        <p:nvSpPr>
          <p:cNvPr id="5" name="Footer Placeholder 4">
            <a:extLst>
              <a:ext uri="{FF2B5EF4-FFF2-40B4-BE49-F238E27FC236}">
                <a16:creationId xmlns:a16="http://schemas.microsoft.com/office/drawing/2014/main" id="{8BCF3442-8414-4947-9381-6E41B06BE05F}"/>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08ADBBE7-8E5B-4079-A6A3-5330FFDDF50A}"/>
              </a:ext>
            </a:extLst>
          </p:cNvPr>
          <p:cNvSpPr>
            <a:spLocks noGrp="1"/>
          </p:cNvSpPr>
          <p:nvPr>
            <p:ph type="sldNum" sz="quarter" idx="12"/>
          </p:nvPr>
        </p:nvSpPr>
        <p:spPr/>
        <p:txBody>
          <a:bodyPr/>
          <a:lstStyle/>
          <a:p>
            <a:r>
              <a:rPr lang="en-CA" dirty="0"/>
              <a:t>Copyright © 2021 by NMIN      </a:t>
            </a:r>
            <a:fld id="{1E3F6916-C387-4CC1-940D-1279D1EA3250}" type="slidenum">
              <a:rPr lang="en-CA" smtClean="0"/>
              <a:pPr/>
              <a:t>‹#›</a:t>
            </a:fld>
            <a:endParaRPr lang="en-CA" dirty="0"/>
          </a:p>
        </p:txBody>
      </p:sp>
    </p:spTree>
    <p:extLst>
      <p:ext uri="{BB962C8B-B14F-4D97-AF65-F5344CB8AC3E}">
        <p14:creationId xmlns:p14="http://schemas.microsoft.com/office/powerpoint/2010/main" val="368891557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52DAF-6DC3-4EDA-A561-FA442426382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445C792-F16E-4891-B5AE-1603922F85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2836448-7993-4F0A-9CD2-FB87688C9D38}"/>
              </a:ext>
            </a:extLst>
          </p:cNvPr>
          <p:cNvSpPr>
            <a:spLocks noGrp="1"/>
          </p:cNvSpPr>
          <p:nvPr>
            <p:ph type="dt" sz="half" idx="10"/>
          </p:nvPr>
        </p:nvSpPr>
        <p:spPr/>
        <p:txBody>
          <a:bodyPr/>
          <a:lstStyle/>
          <a:p>
            <a:r>
              <a:rPr lang="en-CA"/>
              <a:t>Copyright © 2021 by NMIN</a:t>
            </a:r>
          </a:p>
        </p:txBody>
      </p:sp>
      <p:sp>
        <p:nvSpPr>
          <p:cNvPr id="5" name="Footer Placeholder 4">
            <a:extLst>
              <a:ext uri="{FF2B5EF4-FFF2-40B4-BE49-F238E27FC236}">
                <a16:creationId xmlns:a16="http://schemas.microsoft.com/office/drawing/2014/main" id="{808E916A-EAEB-439C-AB45-3CE032345569}"/>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AE12BD6A-FDE1-4FF5-957A-73A8495128CA}"/>
              </a:ext>
            </a:extLst>
          </p:cNvPr>
          <p:cNvSpPr>
            <a:spLocks noGrp="1"/>
          </p:cNvSpPr>
          <p:nvPr>
            <p:ph type="sldNum" sz="quarter" idx="12"/>
          </p:nvPr>
        </p:nvSpPr>
        <p:spPr/>
        <p:txBody>
          <a:bodyPr/>
          <a:lstStyle/>
          <a:p>
            <a:r>
              <a:rPr lang="en-CA" dirty="0"/>
              <a:t>Copyright © 2021 by NMIN      </a:t>
            </a:r>
            <a:fld id="{1E3F6916-C387-4CC1-940D-1279D1EA3250}" type="slidenum">
              <a:rPr lang="en-CA" smtClean="0"/>
              <a:pPr/>
              <a:t>‹#›</a:t>
            </a:fld>
            <a:endParaRPr lang="en-CA" dirty="0"/>
          </a:p>
        </p:txBody>
      </p:sp>
    </p:spTree>
    <p:extLst>
      <p:ext uri="{BB962C8B-B14F-4D97-AF65-F5344CB8AC3E}">
        <p14:creationId xmlns:p14="http://schemas.microsoft.com/office/powerpoint/2010/main" val="176344101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2E35-47E8-4D38-84F5-60AF5BF44F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2643A628-D28C-4DBD-BF0F-4962DB6F58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8C6A23-BBF7-47FD-A01E-FDBB0D142691}"/>
              </a:ext>
            </a:extLst>
          </p:cNvPr>
          <p:cNvSpPr>
            <a:spLocks noGrp="1"/>
          </p:cNvSpPr>
          <p:nvPr>
            <p:ph type="dt" sz="half" idx="10"/>
          </p:nvPr>
        </p:nvSpPr>
        <p:spPr/>
        <p:txBody>
          <a:bodyPr/>
          <a:lstStyle/>
          <a:p>
            <a:r>
              <a:rPr lang="en-CA"/>
              <a:t>Copyright © 2021 by NMIN</a:t>
            </a:r>
          </a:p>
        </p:txBody>
      </p:sp>
      <p:sp>
        <p:nvSpPr>
          <p:cNvPr id="5" name="Footer Placeholder 4">
            <a:extLst>
              <a:ext uri="{FF2B5EF4-FFF2-40B4-BE49-F238E27FC236}">
                <a16:creationId xmlns:a16="http://schemas.microsoft.com/office/drawing/2014/main" id="{71F08A3C-6E16-418D-9649-E4956D3A0D0A}"/>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A75D4BFC-834F-4317-8B41-B19901D0300C}"/>
              </a:ext>
            </a:extLst>
          </p:cNvPr>
          <p:cNvSpPr>
            <a:spLocks noGrp="1"/>
          </p:cNvSpPr>
          <p:nvPr>
            <p:ph type="sldNum" sz="quarter" idx="12"/>
          </p:nvPr>
        </p:nvSpPr>
        <p:spPr/>
        <p:txBody>
          <a:bodyPr/>
          <a:lstStyle/>
          <a:p>
            <a:r>
              <a:rPr lang="en-CA" dirty="0"/>
              <a:t>Copyright © 2021 by NMIN      </a:t>
            </a:r>
            <a:fld id="{1E3F6916-C387-4CC1-940D-1279D1EA3250}" type="slidenum">
              <a:rPr lang="en-CA" smtClean="0"/>
              <a:pPr/>
              <a:t>‹#›</a:t>
            </a:fld>
            <a:endParaRPr lang="en-CA" dirty="0"/>
          </a:p>
        </p:txBody>
      </p:sp>
    </p:spTree>
    <p:extLst>
      <p:ext uri="{BB962C8B-B14F-4D97-AF65-F5344CB8AC3E}">
        <p14:creationId xmlns:p14="http://schemas.microsoft.com/office/powerpoint/2010/main" val="161120536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933BF-B928-404B-8B16-D5F4A1FB4EF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0B66882-22E1-4CA7-B1B7-3A2BC41DE6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76FC9132-D906-4495-9B39-A700EF57FA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A649D9EE-63F6-47C7-9C01-ADC5C0B9C4CD}"/>
              </a:ext>
            </a:extLst>
          </p:cNvPr>
          <p:cNvSpPr>
            <a:spLocks noGrp="1"/>
          </p:cNvSpPr>
          <p:nvPr>
            <p:ph type="dt" sz="half" idx="10"/>
          </p:nvPr>
        </p:nvSpPr>
        <p:spPr/>
        <p:txBody>
          <a:bodyPr/>
          <a:lstStyle/>
          <a:p>
            <a:r>
              <a:rPr lang="en-CA"/>
              <a:t>Copyright © 2021 by NMIN</a:t>
            </a:r>
          </a:p>
        </p:txBody>
      </p:sp>
      <p:sp>
        <p:nvSpPr>
          <p:cNvPr id="6" name="Footer Placeholder 5">
            <a:extLst>
              <a:ext uri="{FF2B5EF4-FFF2-40B4-BE49-F238E27FC236}">
                <a16:creationId xmlns:a16="http://schemas.microsoft.com/office/drawing/2014/main" id="{C17E4CCD-C5A0-40EC-8DB1-2D5B0B0AB137}"/>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21A18AD4-3AB3-4087-A99D-A9B639340358}"/>
              </a:ext>
            </a:extLst>
          </p:cNvPr>
          <p:cNvSpPr>
            <a:spLocks noGrp="1"/>
          </p:cNvSpPr>
          <p:nvPr>
            <p:ph type="sldNum" sz="quarter" idx="12"/>
          </p:nvPr>
        </p:nvSpPr>
        <p:spPr/>
        <p:txBody>
          <a:bodyPr/>
          <a:lstStyle/>
          <a:p>
            <a:r>
              <a:rPr lang="en-CA" dirty="0"/>
              <a:t>Copyright © 2021 by NMIN      </a:t>
            </a:r>
            <a:fld id="{1E3F6916-C387-4CC1-940D-1279D1EA3250}" type="slidenum">
              <a:rPr lang="en-CA" smtClean="0"/>
              <a:pPr/>
              <a:t>‹#›</a:t>
            </a:fld>
            <a:endParaRPr lang="en-CA" dirty="0"/>
          </a:p>
        </p:txBody>
      </p:sp>
    </p:spTree>
    <p:extLst>
      <p:ext uri="{BB962C8B-B14F-4D97-AF65-F5344CB8AC3E}">
        <p14:creationId xmlns:p14="http://schemas.microsoft.com/office/powerpoint/2010/main" val="122577862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9DAB0-B00F-4480-9AE7-466E57008339}"/>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DF462A9-402E-418B-9109-1973ABA455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3BC841-1D7E-43D1-ACEE-2861CF3DAD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84534E36-56DC-4B42-9D82-34E7925A8A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C68E46-2913-49F5-8AD3-1719D1D520F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1C64626-CB94-4F5E-91E0-54229FDD3A51}"/>
              </a:ext>
            </a:extLst>
          </p:cNvPr>
          <p:cNvSpPr>
            <a:spLocks noGrp="1"/>
          </p:cNvSpPr>
          <p:nvPr>
            <p:ph type="dt" sz="half" idx="10"/>
          </p:nvPr>
        </p:nvSpPr>
        <p:spPr/>
        <p:txBody>
          <a:bodyPr/>
          <a:lstStyle/>
          <a:p>
            <a:r>
              <a:rPr lang="en-CA"/>
              <a:t>Copyright © 2021 by NMIN</a:t>
            </a:r>
          </a:p>
        </p:txBody>
      </p:sp>
      <p:sp>
        <p:nvSpPr>
          <p:cNvPr id="8" name="Footer Placeholder 7">
            <a:extLst>
              <a:ext uri="{FF2B5EF4-FFF2-40B4-BE49-F238E27FC236}">
                <a16:creationId xmlns:a16="http://schemas.microsoft.com/office/drawing/2014/main" id="{29C41CA5-1124-4166-8E4B-8B431F39FBBF}"/>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2ED6642E-8413-4B3A-A1CA-E2762C544578}"/>
              </a:ext>
            </a:extLst>
          </p:cNvPr>
          <p:cNvSpPr>
            <a:spLocks noGrp="1"/>
          </p:cNvSpPr>
          <p:nvPr>
            <p:ph type="sldNum" sz="quarter" idx="12"/>
          </p:nvPr>
        </p:nvSpPr>
        <p:spPr/>
        <p:txBody>
          <a:bodyPr/>
          <a:lstStyle/>
          <a:p>
            <a:fld id="{1E3F6916-C387-4CC1-940D-1279D1EA3250}" type="slidenum">
              <a:rPr lang="en-CA" smtClean="0"/>
              <a:t>‹#›</a:t>
            </a:fld>
            <a:endParaRPr lang="en-CA"/>
          </a:p>
        </p:txBody>
      </p:sp>
    </p:spTree>
    <p:extLst>
      <p:ext uri="{BB962C8B-B14F-4D97-AF65-F5344CB8AC3E}">
        <p14:creationId xmlns:p14="http://schemas.microsoft.com/office/powerpoint/2010/main" val="295309861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8FF0F-CDD1-445A-8F91-597DBD8026A8}"/>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5FE489B6-0C25-4388-88A0-3F0F66FA153C}"/>
              </a:ext>
            </a:extLst>
          </p:cNvPr>
          <p:cNvSpPr>
            <a:spLocks noGrp="1"/>
          </p:cNvSpPr>
          <p:nvPr>
            <p:ph type="dt" sz="half" idx="10"/>
          </p:nvPr>
        </p:nvSpPr>
        <p:spPr/>
        <p:txBody>
          <a:bodyPr/>
          <a:lstStyle/>
          <a:p>
            <a:r>
              <a:rPr lang="en-CA"/>
              <a:t>Copyright © 2021 by NMIN</a:t>
            </a:r>
          </a:p>
        </p:txBody>
      </p:sp>
      <p:sp>
        <p:nvSpPr>
          <p:cNvPr id="4" name="Footer Placeholder 3">
            <a:extLst>
              <a:ext uri="{FF2B5EF4-FFF2-40B4-BE49-F238E27FC236}">
                <a16:creationId xmlns:a16="http://schemas.microsoft.com/office/drawing/2014/main" id="{20A04EF0-E018-4D29-BDE4-A91266ACC9B3}"/>
              </a:ext>
            </a:extLst>
          </p:cNvPr>
          <p:cNvSpPr>
            <a:spLocks noGrp="1"/>
          </p:cNvSpPr>
          <p:nvPr>
            <p:ph type="ftr" sz="quarter" idx="11"/>
          </p:nvPr>
        </p:nvSpPr>
        <p:spPr/>
        <p:txBody>
          <a:bodyPr/>
          <a:lstStyle/>
          <a:p>
            <a:endParaRPr lang="en-CA" dirty="0"/>
          </a:p>
        </p:txBody>
      </p:sp>
      <p:sp>
        <p:nvSpPr>
          <p:cNvPr id="5" name="Slide Number Placeholder 4">
            <a:extLst>
              <a:ext uri="{FF2B5EF4-FFF2-40B4-BE49-F238E27FC236}">
                <a16:creationId xmlns:a16="http://schemas.microsoft.com/office/drawing/2014/main" id="{96C6FA9F-BE51-4929-A4CD-0634AE19995D}"/>
              </a:ext>
            </a:extLst>
          </p:cNvPr>
          <p:cNvSpPr>
            <a:spLocks noGrp="1"/>
          </p:cNvSpPr>
          <p:nvPr>
            <p:ph type="sldNum" sz="quarter" idx="12"/>
          </p:nvPr>
        </p:nvSpPr>
        <p:spPr/>
        <p:txBody>
          <a:bodyPr/>
          <a:lstStyle/>
          <a:p>
            <a:r>
              <a:rPr lang="en-CA" dirty="0"/>
              <a:t>Copyright © 2021 by NMIN      </a:t>
            </a:r>
            <a:fld id="{1E3F6916-C387-4CC1-940D-1279D1EA3250}" type="slidenum">
              <a:rPr lang="en-CA" smtClean="0"/>
              <a:pPr/>
              <a:t>‹#›</a:t>
            </a:fld>
            <a:endParaRPr lang="en-CA" dirty="0"/>
          </a:p>
        </p:txBody>
      </p:sp>
    </p:spTree>
    <p:extLst>
      <p:ext uri="{BB962C8B-B14F-4D97-AF65-F5344CB8AC3E}">
        <p14:creationId xmlns:p14="http://schemas.microsoft.com/office/powerpoint/2010/main" val="289872801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330AE-1433-4F79-9A96-EBE5838AA1E8}"/>
              </a:ext>
            </a:extLst>
          </p:cNvPr>
          <p:cNvSpPr>
            <a:spLocks noGrp="1"/>
          </p:cNvSpPr>
          <p:nvPr>
            <p:ph type="dt" sz="half" idx="10"/>
          </p:nvPr>
        </p:nvSpPr>
        <p:spPr/>
        <p:txBody>
          <a:bodyPr/>
          <a:lstStyle/>
          <a:p>
            <a:r>
              <a:rPr lang="en-CA"/>
              <a:t>Copyright © 2021 by NMIN</a:t>
            </a:r>
          </a:p>
        </p:txBody>
      </p:sp>
      <p:sp>
        <p:nvSpPr>
          <p:cNvPr id="3" name="Footer Placeholder 2">
            <a:extLst>
              <a:ext uri="{FF2B5EF4-FFF2-40B4-BE49-F238E27FC236}">
                <a16:creationId xmlns:a16="http://schemas.microsoft.com/office/drawing/2014/main" id="{B7EE23EF-6104-458E-ABFD-2EDD2BE96DE8}"/>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CA"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44FEDB8-E12E-47E5-BAF9-E5562A0B1FBC}"/>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r>
              <a:rPr lang="en-CA" dirty="0"/>
              <a:t>Copyright © 2021 by NMIN      </a:t>
            </a:r>
            <a:fld id="{1E3F6916-C387-4CC1-940D-1279D1EA3250}" type="slidenum">
              <a:rPr lang="en-CA" smtClean="0"/>
              <a:pPr/>
              <a:t>‹#›</a:t>
            </a:fld>
            <a:endParaRPr lang="en-CA" dirty="0"/>
          </a:p>
        </p:txBody>
      </p:sp>
    </p:spTree>
    <p:extLst>
      <p:ext uri="{BB962C8B-B14F-4D97-AF65-F5344CB8AC3E}">
        <p14:creationId xmlns:p14="http://schemas.microsoft.com/office/powerpoint/2010/main" val="147011446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30948-4CEE-417C-A01B-61AB11E619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CE6E6042-CE94-4D05-8FD0-C723B240C1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8B108541-A505-45AA-B44A-F4E6C2F82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018A7C-29BD-43EB-9A7D-08D8F94DC2E1}"/>
              </a:ext>
            </a:extLst>
          </p:cNvPr>
          <p:cNvSpPr>
            <a:spLocks noGrp="1"/>
          </p:cNvSpPr>
          <p:nvPr>
            <p:ph type="dt" sz="half" idx="10"/>
          </p:nvPr>
        </p:nvSpPr>
        <p:spPr/>
        <p:txBody>
          <a:bodyPr/>
          <a:lstStyle/>
          <a:p>
            <a:r>
              <a:rPr lang="en-CA"/>
              <a:t>Copyright © 2021 by NMIN</a:t>
            </a:r>
          </a:p>
        </p:txBody>
      </p:sp>
      <p:sp>
        <p:nvSpPr>
          <p:cNvPr id="6" name="Footer Placeholder 5">
            <a:extLst>
              <a:ext uri="{FF2B5EF4-FFF2-40B4-BE49-F238E27FC236}">
                <a16:creationId xmlns:a16="http://schemas.microsoft.com/office/drawing/2014/main" id="{EFA919E5-5932-4A3B-8ACB-E4597C9FA1C8}"/>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C59E5687-6172-436F-8C6E-8F946613B371}"/>
              </a:ext>
            </a:extLst>
          </p:cNvPr>
          <p:cNvSpPr>
            <a:spLocks noGrp="1"/>
          </p:cNvSpPr>
          <p:nvPr>
            <p:ph type="sldNum" sz="quarter" idx="12"/>
          </p:nvPr>
        </p:nvSpPr>
        <p:spPr/>
        <p:txBody>
          <a:bodyPr/>
          <a:lstStyle/>
          <a:p>
            <a:r>
              <a:rPr lang="en-CA" dirty="0"/>
              <a:t>Copyright © 2021 by NMIN      </a:t>
            </a:r>
            <a:fld id="{1E3F6916-C387-4CC1-940D-1279D1EA3250}" type="slidenum">
              <a:rPr lang="en-CA" smtClean="0"/>
              <a:pPr/>
              <a:t>‹#›</a:t>
            </a:fld>
            <a:endParaRPr lang="en-CA" dirty="0"/>
          </a:p>
        </p:txBody>
      </p:sp>
    </p:spTree>
    <p:extLst>
      <p:ext uri="{BB962C8B-B14F-4D97-AF65-F5344CB8AC3E}">
        <p14:creationId xmlns:p14="http://schemas.microsoft.com/office/powerpoint/2010/main" val="39681555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386BC-5666-4638-B740-E195892A5033}"/>
              </a:ext>
            </a:extLst>
          </p:cNvPr>
          <p:cNvSpPr>
            <a:spLocks noGrp="1"/>
          </p:cNvSpPr>
          <p:nvPr>
            <p:ph type="title" hasCustomPrompt="1"/>
          </p:nvPr>
        </p:nvSpPr>
        <p:spPr>
          <a:xfrm>
            <a:off x="838200" y="365125"/>
            <a:ext cx="11353800" cy="1325563"/>
          </a:xfrm>
        </p:spPr>
        <p:txBody>
          <a:bodyPr/>
          <a:lstStyle/>
          <a:p>
            <a:r>
              <a:rPr lang="en-US" dirty="0"/>
              <a:t>Master title style</a:t>
            </a:r>
            <a:endParaRPr lang="en-CA" dirty="0"/>
          </a:p>
        </p:txBody>
      </p:sp>
      <p:sp>
        <p:nvSpPr>
          <p:cNvPr id="3" name="Content Placeholder 2">
            <a:extLst>
              <a:ext uri="{FF2B5EF4-FFF2-40B4-BE49-F238E27FC236}">
                <a16:creationId xmlns:a16="http://schemas.microsoft.com/office/drawing/2014/main" id="{D82E6683-45FD-4255-976C-E0E17284401B}"/>
              </a:ext>
            </a:extLst>
          </p:cNvPr>
          <p:cNvSpPr>
            <a:spLocks noGrp="1"/>
          </p:cNvSpPr>
          <p:nvPr>
            <p:ph idx="1" hasCustomPrompt="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679D1C4F-AE77-4B2B-BA98-73EF54BE1A1E}"/>
              </a:ext>
            </a:extLst>
          </p:cNvPr>
          <p:cNvSpPr>
            <a:spLocks noGrp="1"/>
          </p:cNvSpPr>
          <p:nvPr>
            <p:ph type="dt" sz="half" idx="10"/>
          </p:nvPr>
        </p:nvSpPr>
        <p:spPr/>
        <p:txBody>
          <a:bodyPr/>
          <a:lstStyle/>
          <a:p>
            <a:fld id="{AEC08946-3658-495F-A946-AE637C411586}" type="datetimeFigureOut">
              <a:rPr lang="en-CA" smtClean="0"/>
              <a:t>2022-08-03</a:t>
            </a:fld>
            <a:endParaRPr lang="en-CA"/>
          </a:p>
        </p:txBody>
      </p:sp>
      <p:sp>
        <p:nvSpPr>
          <p:cNvPr id="5" name="Footer Placeholder 4">
            <a:extLst>
              <a:ext uri="{FF2B5EF4-FFF2-40B4-BE49-F238E27FC236}">
                <a16:creationId xmlns:a16="http://schemas.microsoft.com/office/drawing/2014/main" id="{6641308B-AB3B-4C36-906F-D950FBA5F4E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6462391-4E40-4DAD-A273-57C8527AE378}"/>
              </a:ext>
            </a:extLst>
          </p:cNvPr>
          <p:cNvSpPr>
            <a:spLocks noGrp="1"/>
          </p:cNvSpPr>
          <p:nvPr>
            <p:ph type="sldNum" sz="quarter" idx="12"/>
          </p:nvPr>
        </p:nvSpPr>
        <p:spPr/>
        <p:txBody>
          <a:bodyPr/>
          <a:lstStyle/>
          <a:p>
            <a:fld id="{4132ABFB-B1E1-4E3F-AB09-2D4C88A94C1C}" type="slidenum">
              <a:rPr lang="en-CA" smtClean="0"/>
              <a:t>‹#›</a:t>
            </a:fld>
            <a:endParaRPr lang="en-CA"/>
          </a:p>
        </p:txBody>
      </p:sp>
      <p:pic>
        <p:nvPicPr>
          <p:cNvPr id="8" name="Picture 7">
            <a:extLst>
              <a:ext uri="{FF2B5EF4-FFF2-40B4-BE49-F238E27FC236}">
                <a16:creationId xmlns:a16="http://schemas.microsoft.com/office/drawing/2014/main" id="{07E74398-18BD-4815-B1DE-6867583BCF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8526"/>
          <a:stretch/>
        </p:blipFill>
        <p:spPr>
          <a:xfrm rot="566658">
            <a:off x="-598744" y="4637812"/>
            <a:ext cx="12797110" cy="3357151"/>
          </a:xfrm>
          <a:prstGeom prst="rect">
            <a:avLst/>
          </a:prstGeom>
        </p:spPr>
      </p:pic>
      <p:pic>
        <p:nvPicPr>
          <p:cNvPr id="10" name="Picture 9" descr="Logo&#10;&#10;Description automatically generated">
            <a:extLst>
              <a:ext uri="{FF2B5EF4-FFF2-40B4-BE49-F238E27FC236}">
                <a16:creationId xmlns:a16="http://schemas.microsoft.com/office/drawing/2014/main" id="{2A218545-D897-42E3-ABDA-DBDD87FC9C5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0064" y="136525"/>
            <a:ext cx="751333" cy="309990"/>
          </a:xfrm>
          <a:prstGeom prst="rect">
            <a:avLst/>
          </a:prstGeom>
        </p:spPr>
      </p:pic>
    </p:spTree>
    <p:extLst>
      <p:ext uri="{BB962C8B-B14F-4D97-AF65-F5344CB8AC3E}">
        <p14:creationId xmlns:p14="http://schemas.microsoft.com/office/powerpoint/2010/main" val="340726718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2C338-4DE8-409A-8270-43F001E4F0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40462B86-32F5-4017-80E4-BC7171E5B8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2CA315A5-B1FA-4253-B45F-BAE0D67C9E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AB3500-3C50-4604-A1C1-EAC27CD4DDC7}"/>
              </a:ext>
            </a:extLst>
          </p:cNvPr>
          <p:cNvSpPr>
            <a:spLocks noGrp="1"/>
          </p:cNvSpPr>
          <p:nvPr>
            <p:ph type="dt" sz="half" idx="10"/>
          </p:nvPr>
        </p:nvSpPr>
        <p:spPr/>
        <p:txBody>
          <a:bodyPr/>
          <a:lstStyle/>
          <a:p>
            <a:r>
              <a:rPr lang="en-CA"/>
              <a:t>Copyright © 2021 by NMIN</a:t>
            </a:r>
          </a:p>
        </p:txBody>
      </p:sp>
      <p:sp>
        <p:nvSpPr>
          <p:cNvPr id="6" name="Footer Placeholder 5">
            <a:extLst>
              <a:ext uri="{FF2B5EF4-FFF2-40B4-BE49-F238E27FC236}">
                <a16:creationId xmlns:a16="http://schemas.microsoft.com/office/drawing/2014/main" id="{47179277-E119-4355-9578-6A08611D4BC7}"/>
              </a:ext>
            </a:extLst>
          </p:cNvPr>
          <p:cNvSpPr>
            <a:spLocks noGrp="1"/>
          </p:cNvSpPr>
          <p:nvPr>
            <p:ph type="ftr" sz="quarter" idx="11"/>
          </p:nvPr>
        </p:nvSpPr>
        <p:spPr/>
        <p:txBody>
          <a:bodyPr/>
          <a:lstStyle/>
          <a:p>
            <a:endParaRPr lang="en-CA" dirty="0"/>
          </a:p>
        </p:txBody>
      </p:sp>
      <p:sp>
        <p:nvSpPr>
          <p:cNvPr id="7" name="Slide Number Placeholder 6">
            <a:extLst>
              <a:ext uri="{FF2B5EF4-FFF2-40B4-BE49-F238E27FC236}">
                <a16:creationId xmlns:a16="http://schemas.microsoft.com/office/drawing/2014/main" id="{BBCA42E7-E909-483A-BC9A-86E3F3C7CC9D}"/>
              </a:ext>
            </a:extLst>
          </p:cNvPr>
          <p:cNvSpPr>
            <a:spLocks noGrp="1"/>
          </p:cNvSpPr>
          <p:nvPr>
            <p:ph type="sldNum" sz="quarter" idx="12"/>
          </p:nvPr>
        </p:nvSpPr>
        <p:spPr/>
        <p:txBody>
          <a:bodyPr/>
          <a:lstStyle/>
          <a:p>
            <a:r>
              <a:rPr lang="en-CA" dirty="0"/>
              <a:t>Copyright © 2021 by NMIN      </a:t>
            </a:r>
            <a:fld id="{1E3F6916-C387-4CC1-940D-1279D1EA3250}" type="slidenum">
              <a:rPr lang="en-CA" smtClean="0"/>
              <a:pPr/>
              <a:t>‹#›</a:t>
            </a:fld>
            <a:endParaRPr lang="en-CA" dirty="0"/>
          </a:p>
        </p:txBody>
      </p:sp>
    </p:spTree>
    <p:extLst>
      <p:ext uri="{BB962C8B-B14F-4D97-AF65-F5344CB8AC3E}">
        <p14:creationId xmlns:p14="http://schemas.microsoft.com/office/powerpoint/2010/main" val="112232322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FE76C-643E-4ACF-ADEE-B103AEAD075B}"/>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80BCE3E-CDDE-4227-8AF1-77424E3590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DDE1763-A919-4209-973A-2A16D619EB38}"/>
              </a:ext>
            </a:extLst>
          </p:cNvPr>
          <p:cNvSpPr>
            <a:spLocks noGrp="1"/>
          </p:cNvSpPr>
          <p:nvPr>
            <p:ph type="dt" sz="half" idx="10"/>
          </p:nvPr>
        </p:nvSpPr>
        <p:spPr/>
        <p:txBody>
          <a:bodyPr/>
          <a:lstStyle/>
          <a:p>
            <a:r>
              <a:rPr lang="en-CA"/>
              <a:t>Copyright © 2021 by NMIN</a:t>
            </a:r>
          </a:p>
        </p:txBody>
      </p:sp>
      <p:sp>
        <p:nvSpPr>
          <p:cNvPr id="5" name="Footer Placeholder 4">
            <a:extLst>
              <a:ext uri="{FF2B5EF4-FFF2-40B4-BE49-F238E27FC236}">
                <a16:creationId xmlns:a16="http://schemas.microsoft.com/office/drawing/2014/main" id="{84574481-6041-4852-8B1D-78C412EE5FC8}"/>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A24B57EB-AF38-4F58-824F-B19F5D415914}"/>
              </a:ext>
            </a:extLst>
          </p:cNvPr>
          <p:cNvSpPr>
            <a:spLocks noGrp="1"/>
          </p:cNvSpPr>
          <p:nvPr>
            <p:ph type="sldNum" sz="quarter" idx="12"/>
          </p:nvPr>
        </p:nvSpPr>
        <p:spPr/>
        <p:txBody>
          <a:bodyPr/>
          <a:lstStyle/>
          <a:p>
            <a:r>
              <a:rPr lang="en-CA" dirty="0"/>
              <a:t>Copyright © 2021 by NMIN      </a:t>
            </a:r>
            <a:fld id="{1E3F6916-C387-4CC1-940D-1279D1EA3250}" type="slidenum">
              <a:rPr lang="en-CA" smtClean="0"/>
              <a:pPr/>
              <a:t>‹#›</a:t>
            </a:fld>
            <a:endParaRPr lang="en-CA" dirty="0"/>
          </a:p>
        </p:txBody>
      </p:sp>
    </p:spTree>
    <p:extLst>
      <p:ext uri="{BB962C8B-B14F-4D97-AF65-F5344CB8AC3E}">
        <p14:creationId xmlns:p14="http://schemas.microsoft.com/office/powerpoint/2010/main" val="314190119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5AAD45-D58F-4F8D-8CDB-687C8243B7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A6194C3-3014-431A-911D-1A22C65418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FB3D041-6212-44D8-8875-6FFDFEAC2EB9}"/>
              </a:ext>
            </a:extLst>
          </p:cNvPr>
          <p:cNvSpPr>
            <a:spLocks noGrp="1"/>
          </p:cNvSpPr>
          <p:nvPr>
            <p:ph type="dt" sz="half" idx="10"/>
          </p:nvPr>
        </p:nvSpPr>
        <p:spPr/>
        <p:txBody>
          <a:bodyPr/>
          <a:lstStyle/>
          <a:p>
            <a:r>
              <a:rPr lang="en-CA"/>
              <a:t>Copyright © 2021 by NMIN</a:t>
            </a:r>
          </a:p>
        </p:txBody>
      </p:sp>
      <p:sp>
        <p:nvSpPr>
          <p:cNvPr id="5" name="Footer Placeholder 4">
            <a:extLst>
              <a:ext uri="{FF2B5EF4-FFF2-40B4-BE49-F238E27FC236}">
                <a16:creationId xmlns:a16="http://schemas.microsoft.com/office/drawing/2014/main" id="{87037782-03E7-49CF-868B-3C0744D58663}"/>
              </a:ext>
            </a:extLst>
          </p:cNvPr>
          <p:cNvSpPr>
            <a:spLocks noGrp="1"/>
          </p:cNvSpPr>
          <p:nvPr>
            <p:ph type="ftr" sz="quarter" idx="11"/>
          </p:nvPr>
        </p:nvSpPr>
        <p:spPr/>
        <p:txBody>
          <a:bodyPr/>
          <a:lstStyle/>
          <a:p>
            <a:endParaRPr lang="en-CA" dirty="0"/>
          </a:p>
        </p:txBody>
      </p:sp>
      <p:sp>
        <p:nvSpPr>
          <p:cNvPr id="6" name="Slide Number Placeholder 5">
            <a:extLst>
              <a:ext uri="{FF2B5EF4-FFF2-40B4-BE49-F238E27FC236}">
                <a16:creationId xmlns:a16="http://schemas.microsoft.com/office/drawing/2014/main" id="{226598E7-1EA9-4C94-9E8D-18DF4FF3F937}"/>
              </a:ext>
            </a:extLst>
          </p:cNvPr>
          <p:cNvSpPr>
            <a:spLocks noGrp="1"/>
          </p:cNvSpPr>
          <p:nvPr>
            <p:ph type="sldNum" sz="quarter" idx="12"/>
          </p:nvPr>
        </p:nvSpPr>
        <p:spPr/>
        <p:txBody>
          <a:bodyPr/>
          <a:lstStyle/>
          <a:p>
            <a:r>
              <a:rPr lang="en-CA" dirty="0"/>
              <a:t>Copyright © 2021 by NMIN      </a:t>
            </a:r>
            <a:fld id="{1E3F6916-C387-4CC1-940D-1279D1EA3250}" type="slidenum">
              <a:rPr lang="en-CA" smtClean="0"/>
              <a:pPr/>
              <a:t>‹#›</a:t>
            </a:fld>
            <a:endParaRPr lang="en-CA" dirty="0"/>
          </a:p>
        </p:txBody>
      </p:sp>
    </p:spTree>
    <p:extLst>
      <p:ext uri="{BB962C8B-B14F-4D97-AF65-F5344CB8AC3E}">
        <p14:creationId xmlns:p14="http://schemas.microsoft.com/office/powerpoint/2010/main" val="348897284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89394-136D-6B5B-F6C4-F507F77F63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94A8A33E-3F6B-2515-139B-F523E8E699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F872F17E-2B32-340F-16D1-27C5704B0E54}"/>
              </a:ext>
            </a:extLst>
          </p:cNvPr>
          <p:cNvSpPr>
            <a:spLocks noGrp="1"/>
          </p:cNvSpPr>
          <p:nvPr>
            <p:ph type="dt" sz="half" idx="10"/>
          </p:nvPr>
        </p:nvSpPr>
        <p:spPr/>
        <p:txBody>
          <a:bodyPr/>
          <a:lstStyle/>
          <a:p>
            <a:fld id="{A68E864E-5363-4B79-A552-EDD992899A33}" type="datetimeFigureOut">
              <a:rPr lang="en-CA" smtClean="0"/>
              <a:t>2022-08-03</a:t>
            </a:fld>
            <a:endParaRPr lang="en-CA"/>
          </a:p>
        </p:txBody>
      </p:sp>
      <p:sp>
        <p:nvSpPr>
          <p:cNvPr id="5" name="Footer Placeholder 4">
            <a:extLst>
              <a:ext uri="{FF2B5EF4-FFF2-40B4-BE49-F238E27FC236}">
                <a16:creationId xmlns:a16="http://schemas.microsoft.com/office/drawing/2014/main" id="{BF1EB56F-00E6-142B-9CE1-B6F22243795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1EF844C-4E51-09FA-F96A-10AEF91742BD}"/>
              </a:ext>
            </a:extLst>
          </p:cNvPr>
          <p:cNvSpPr>
            <a:spLocks noGrp="1"/>
          </p:cNvSpPr>
          <p:nvPr>
            <p:ph type="sldNum" sz="quarter" idx="12"/>
          </p:nvPr>
        </p:nvSpPr>
        <p:spPr/>
        <p:txBody>
          <a:bodyPr/>
          <a:lstStyle/>
          <a:p>
            <a:fld id="{FBE102B3-F9FC-4373-A15B-ED52B21BEFA8}" type="slidenum">
              <a:rPr lang="en-CA" smtClean="0"/>
              <a:t>‹#›</a:t>
            </a:fld>
            <a:endParaRPr lang="en-CA"/>
          </a:p>
        </p:txBody>
      </p:sp>
    </p:spTree>
    <p:extLst>
      <p:ext uri="{BB962C8B-B14F-4D97-AF65-F5344CB8AC3E}">
        <p14:creationId xmlns:p14="http://schemas.microsoft.com/office/powerpoint/2010/main" val="310264055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32B3F-F7F8-1956-B877-A361514AEA3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0A6AC4D-8295-471A-EFEC-92137E8AF1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15C5C6E-D349-5F3F-3CC3-11CFA7FCB502}"/>
              </a:ext>
            </a:extLst>
          </p:cNvPr>
          <p:cNvSpPr>
            <a:spLocks noGrp="1"/>
          </p:cNvSpPr>
          <p:nvPr>
            <p:ph type="dt" sz="half" idx="10"/>
          </p:nvPr>
        </p:nvSpPr>
        <p:spPr/>
        <p:txBody>
          <a:bodyPr/>
          <a:lstStyle/>
          <a:p>
            <a:fld id="{A68E864E-5363-4B79-A552-EDD992899A33}" type="datetimeFigureOut">
              <a:rPr lang="en-CA" smtClean="0"/>
              <a:t>2022-08-03</a:t>
            </a:fld>
            <a:endParaRPr lang="en-CA"/>
          </a:p>
        </p:txBody>
      </p:sp>
      <p:sp>
        <p:nvSpPr>
          <p:cNvPr id="5" name="Footer Placeholder 4">
            <a:extLst>
              <a:ext uri="{FF2B5EF4-FFF2-40B4-BE49-F238E27FC236}">
                <a16:creationId xmlns:a16="http://schemas.microsoft.com/office/drawing/2014/main" id="{AAD1316A-3F0B-397D-EBB5-696DB1D8F56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EFE8ED9-D4D0-6E4F-554E-6060F6CE3FA7}"/>
              </a:ext>
            </a:extLst>
          </p:cNvPr>
          <p:cNvSpPr>
            <a:spLocks noGrp="1"/>
          </p:cNvSpPr>
          <p:nvPr>
            <p:ph type="sldNum" sz="quarter" idx="12"/>
          </p:nvPr>
        </p:nvSpPr>
        <p:spPr/>
        <p:txBody>
          <a:bodyPr/>
          <a:lstStyle/>
          <a:p>
            <a:fld id="{FBE102B3-F9FC-4373-A15B-ED52B21BEFA8}" type="slidenum">
              <a:rPr lang="en-CA" smtClean="0"/>
              <a:t>‹#›</a:t>
            </a:fld>
            <a:endParaRPr lang="en-CA"/>
          </a:p>
        </p:txBody>
      </p:sp>
    </p:spTree>
    <p:extLst>
      <p:ext uri="{BB962C8B-B14F-4D97-AF65-F5344CB8AC3E}">
        <p14:creationId xmlns:p14="http://schemas.microsoft.com/office/powerpoint/2010/main" val="395490828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82C65-9271-2DA7-72E4-CDD1F38A27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16DCA3F-363B-0D23-84A6-6A6312E7F4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16CC60-42C2-2F9C-1042-0149A230E856}"/>
              </a:ext>
            </a:extLst>
          </p:cNvPr>
          <p:cNvSpPr>
            <a:spLocks noGrp="1"/>
          </p:cNvSpPr>
          <p:nvPr>
            <p:ph type="dt" sz="half" idx="10"/>
          </p:nvPr>
        </p:nvSpPr>
        <p:spPr/>
        <p:txBody>
          <a:bodyPr/>
          <a:lstStyle/>
          <a:p>
            <a:fld id="{A68E864E-5363-4B79-A552-EDD992899A33}" type="datetimeFigureOut">
              <a:rPr lang="en-CA" smtClean="0"/>
              <a:t>2022-08-03</a:t>
            </a:fld>
            <a:endParaRPr lang="en-CA"/>
          </a:p>
        </p:txBody>
      </p:sp>
      <p:sp>
        <p:nvSpPr>
          <p:cNvPr id="5" name="Footer Placeholder 4">
            <a:extLst>
              <a:ext uri="{FF2B5EF4-FFF2-40B4-BE49-F238E27FC236}">
                <a16:creationId xmlns:a16="http://schemas.microsoft.com/office/drawing/2014/main" id="{05096CF8-5AF6-B3E7-E311-2E10C0A5D71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3B1D173-3E6F-2270-CCF5-4BC88C449847}"/>
              </a:ext>
            </a:extLst>
          </p:cNvPr>
          <p:cNvSpPr>
            <a:spLocks noGrp="1"/>
          </p:cNvSpPr>
          <p:nvPr>
            <p:ph type="sldNum" sz="quarter" idx="12"/>
          </p:nvPr>
        </p:nvSpPr>
        <p:spPr/>
        <p:txBody>
          <a:bodyPr/>
          <a:lstStyle/>
          <a:p>
            <a:fld id="{FBE102B3-F9FC-4373-A15B-ED52B21BEFA8}" type="slidenum">
              <a:rPr lang="en-CA" smtClean="0"/>
              <a:t>‹#›</a:t>
            </a:fld>
            <a:endParaRPr lang="en-CA"/>
          </a:p>
        </p:txBody>
      </p:sp>
    </p:spTree>
    <p:extLst>
      <p:ext uri="{BB962C8B-B14F-4D97-AF65-F5344CB8AC3E}">
        <p14:creationId xmlns:p14="http://schemas.microsoft.com/office/powerpoint/2010/main" val="360180977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06F04-341A-0E0F-2A3C-47B7549F212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FA1A6E3-B61D-6229-FE8D-7FF81035F9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BBBFC9F2-0FFF-924E-F43C-5664DE93B0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72B29762-3406-199A-8E2B-7771374E336D}"/>
              </a:ext>
            </a:extLst>
          </p:cNvPr>
          <p:cNvSpPr>
            <a:spLocks noGrp="1"/>
          </p:cNvSpPr>
          <p:nvPr>
            <p:ph type="dt" sz="half" idx="10"/>
          </p:nvPr>
        </p:nvSpPr>
        <p:spPr/>
        <p:txBody>
          <a:bodyPr/>
          <a:lstStyle/>
          <a:p>
            <a:fld id="{A68E864E-5363-4B79-A552-EDD992899A33}" type="datetimeFigureOut">
              <a:rPr lang="en-CA" smtClean="0"/>
              <a:t>2022-08-03</a:t>
            </a:fld>
            <a:endParaRPr lang="en-CA"/>
          </a:p>
        </p:txBody>
      </p:sp>
      <p:sp>
        <p:nvSpPr>
          <p:cNvPr id="6" name="Footer Placeholder 5">
            <a:extLst>
              <a:ext uri="{FF2B5EF4-FFF2-40B4-BE49-F238E27FC236}">
                <a16:creationId xmlns:a16="http://schemas.microsoft.com/office/drawing/2014/main" id="{796CA13C-9B31-4597-DA1F-AC661856A03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69A1B4E-1BF9-CBED-7554-A0DFD1D2C9A5}"/>
              </a:ext>
            </a:extLst>
          </p:cNvPr>
          <p:cNvSpPr>
            <a:spLocks noGrp="1"/>
          </p:cNvSpPr>
          <p:nvPr>
            <p:ph type="sldNum" sz="quarter" idx="12"/>
          </p:nvPr>
        </p:nvSpPr>
        <p:spPr/>
        <p:txBody>
          <a:bodyPr/>
          <a:lstStyle/>
          <a:p>
            <a:fld id="{FBE102B3-F9FC-4373-A15B-ED52B21BEFA8}" type="slidenum">
              <a:rPr lang="en-CA" smtClean="0"/>
              <a:t>‹#›</a:t>
            </a:fld>
            <a:endParaRPr lang="en-CA"/>
          </a:p>
        </p:txBody>
      </p:sp>
    </p:spTree>
    <p:extLst>
      <p:ext uri="{BB962C8B-B14F-4D97-AF65-F5344CB8AC3E}">
        <p14:creationId xmlns:p14="http://schemas.microsoft.com/office/powerpoint/2010/main" val="271594397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5FDC-9F1F-822F-FE12-17D02354E159}"/>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B4D6393-0900-C022-07E0-59615B28E4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0EC1E6-C911-4C4F-8E22-9F22384A88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B2118AAA-969A-9B36-CDAC-F6A43A6C50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99C8DE-90E5-7796-5AB6-A65EF89364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42CEEA6-5FF4-EE68-F210-432E0A8FA54C}"/>
              </a:ext>
            </a:extLst>
          </p:cNvPr>
          <p:cNvSpPr>
            <a:spLocks noGrp="1"/>
          </p:cNvSpPr>
          <p:nvPr>
            <p:ph type="dt" sz="half" idx="10"/>
          </p:nvPr>
        </p:nvSpPr>
        <p:spPr/>
        <p:txBody>
          <a:bodyPr/>
          <a:lstStyle/>
          <a:p>
            <a:fld id="{A68E864E-5363-4B79-A552-EDD992899A33}" type="datetimeFigureOut">
              <a:rPr lang="en-CA" smtClean="0"/>
              <a:t>2022-08-03</a:t>
            </a:fld>
            <a:endParaRPr lang="en-CA"/>
          </a:p>
        </p:txBody>
      </p:sp>
      <p:sp>
        <p:nvSpPr>
          <p:cNvPr id="8" name="Footer Placeholder 7">
            <a:extLst>
              <a:ext uri="{FF2B5EF4-FFF2-40B4-BE49-F238E27FC236}">
                <a16:creationId xmlns:a16="http://schemas.microsoft.com/office/drawing/2014/main" id="{B16EA185-82D5-B5B3-771B-C078CE9E94D2}"/>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9FF37200-4E2C-4516-3865-FCC19B3D201E}"/>
              </a:ext>
            </a:extLst>
          </p:cNvPr>
          <p:cNvSpPr>
            <a:spLocks noGrp="1"/>
          </p:cNvSpPr>
          <p:nvPr>
            <p:ph type="sldNum" sz="quarter" idx="12"/>
          </p:nvPr>
        </p:nvSpPr>
        <p:spPr/>
        <p:txBody>
          <a:bodyPr/>
          <a:lstStyle/>
          <a:p>
            <a:fld id="{FBE102B3-F9FC-4373-A15B-ED52B21BEFA8}" type="slidenum">
              <a:rPr lang="en-CA" smtClean="0"/>
              <a:t>‹#›</a:t>
            </a:fld>
            <a:endParaRPr lang="en-CA"/>
          </a:p>
        </p:txBody>
      </p:sp>
    </p:spTree>
    <p:extLst>
      <p:ext uri="{BB962C8B-B14F-4D97-AF65-F5344CB8AC3E}">
        <p14:creationId xmlns:p14="http://schemas.microsoft.com/office/powerpoint/2010/main" val="75057697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7AC0F-0405-7AF9-6009-E39249D597FB}"/>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5B15944F-F5DF-C81F-4004-81CBC2C2050C}"/>
              </a:ext>
            </a:extLst>
          </p:cNvPr>
          <p:cNvSpPr>
            <a:spLocks noGrp="1"/>
          </p:cNvSpPr>
          <p:nvPr>
            <p:ph type="dt" sz="half" idx="10"/>
          </p:nvPr>
        </p:nvSpPr>
        <p:spPr/>
        <p:txBody>
          <a:bodyPr/>
          <a:lstStyle/>
          <a:p>
            <a:fld id="{A68E864E-5363-4B79-A552-EDD992899A33}" type="datetimeFigureOut">
              <a:rPr lang="en-CA" smtClean="0"/>
              <a:t>2022-08-03</a:t>
            </a:fld>
            <a:endParaRPr lang="en-CA"/>
          </a:p>
        </p:txBody>
      </p:sp>
      <p:sp>
        <p:nvSpPr>
          <p:cNvPr id="4" name="Footer Placeholder 3">
            <a:extLst>
              <a:ext uri="{FF2B5EF4-FFF2-40B4-BE49-F238E27FC236}">
                <a16:creationId xmlns:a16="http://schemas.microsoft.com/office/drawing/2014/main" id="{BA50A4BF-049B-6701-1CA1-7CBE3BA08B47}"/>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03FDE3BA-5097-2F50-B884-D11D5478F45C}"/>
              </a:ext>
            </a:extLst>
          </p:cNvPr>
          <p:cNvSpPr>
            <a:spLocks noGrp="1"/>
          </p:cNvSpPr>
          <p:nvPr>
            <p:ph type="sldNum" sz="quarter" idx="12"/>
          </p:nvPr>
        </p:nvSpPr>
        <p:spPr/>
        <p:txBody>
          <a:bodyPr/>
          <a:lstStyle/>
          <a:p>
            <a:fld id="{FBE102B3-F9FC-4373-A15B-ED52B21BEFA8}" type="slidenum">
              <a:rPr lang="en-CA" smtClean="0"/>
              <a:t>‹#›</a:t>
            </a:fld>
            <a:endParaRPr lang="en-CA"/>
          </a:p>
        </p:txBody>
      </p:sp>
    </p:spTree>
    <p:extLst>
      <p:ext uri="{BB962C8B-B14F-4D97-AF65-F5344CB8AC3E}">
        <p14:creationId xmlns:p14="http://schemas.microsoft.com/office/powerpoint/2010/main" val="277344550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C2BCB1-B8D8-68D9-5AE5-3C676C9A3A30}"/>
              </a:ext>
            </a:extLst>
          </p:cNvPr>
          <p:cNvSpPr>
            <a:spLocks noGrp="1"/>
          </p:cNvSpPr>
          <p:nvPr>
            <p:ph type="dt" sz="half" idx="10"/>
          </p:nvPr>
        </p:nvSpPr>
        <p:spPr/>
        <p:txBody>
          <a:bodyPr/>
          <a:lstStyle/>
          <a:p>
            <a:fld id="{A68E864E-5363-4B79-A552-EDD992899A33}" type="datetimeFigureOut">
              <a:rPr lang="en-CA" smtClean="0"/>
              <a:t>2022-08-03</a:t>
            </a:fld>
            <a:endParaRPr lang="en-CA"/>
          </a:p>
        </p:txBody>
      </p:sp>
      <p:sp>
        <p:nvSpPr>
          <p:cNvPr id="3" name="Footer Placeholder 2">
            <a:extLst>
              <a:ext uri="{FF2B5EF4-FFF2-40B4-BE49-F238E27FC236}">
                <a16:creationId xmlns:a16="http://schemas.microsoft.com/office/drawing/2014/main" id="{C9F5CE92-65F9-DD8F-0EBE-BEF3EA7CA7A3}"/>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E59909E-CCB2-00FB-16F4-52AE7EDC2EF5}"/>
              </a:ext>
            </a:extLst>
          </p:cNvPr>
          <p:cNvSpPr>
            <a:spLocks noGrp="1"/>
          </p:cNvSpPr>
          <p:nvPr>
            <p:ph type="sldNum" sz="quarter" idx="12"/>
          </p:nvPr>
        </p:nvSpPr>
        <p:spPr/>
        <p:txBody>
          <a:bodyPr/>
          <a:lstStyle/>
          <a:p>
            <a:fld id="{FBE102B3-F9FC-4373-A15B-ED52B21BEFA8}" type="slidenum">
              <a:rPr lang="en-CA" smtClean="0"/>
              <a:t>‹#›</a:t>
            </a:fld>
            <a:endParaRPr lang="en-CA"/>
          </a:p>
        </p:txBody>
      </p:sp>
    </p:spTree>
    <p:extLst>
      <p:ext uri="{BB962C8B-B14F-4D97-AF65-F5344CB8AC3E}">
        <p14:creationId xmlns:p14="http://schemas.microsoft.com/office/powerpoint/2010/main" val="73863361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57842-A7E4-44FD-8FE0-0D85CE51E1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34F05B66-67DF-4F96-A6CB-DBEA56F331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DA0DADE-A36D-431C-A8E4-DAD4D7642E34}"/>
              </a:ext>
            </a:extLst>
          </p:cNvPr>
          <p:cNvSpPr>
            <a:spLocks noGrp="1"/>
          </p:cNvSpPr>
          <p:nvPr>
            <p:ph type="dt" sz="half" idx="10"/>
          </p:nvPr>
        </p:nvSpPr>
        <p:spPr/>
        <p:txBody>
          <a:bodyPr/>
          <a:lstStyle/>
          <a:p>
            <a:fld id="{AEC08946-3658-495F-A946-AE637C411586}" type="datetimeFigureOut">
              <a:rPr lang="en-CA" smtClean="0"/>
              <a:t>2022-08-03</a:t>
            </a:fld>
            <a:endParaRPr lang="en-CA"/>
          </a:p>
        </p:txBody>
      </p:sp>
      <p:sp>
        <p:nvSpPr>
          <p:cNvPr id="5" name="Footer Placeholder 4">
            <a:extLst>
              <a:ext uri="{FF2B5EF4-FFF2-40B4-BE49-F238E27FC236}">
                <a16:creationId xmlns:a16="http://schemas.microsoft.com/office/drawing/2014/main" id="{91FFEC21-5EB4-4FA7-84A1-2B98600BDDC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8D1C839-8756-4FE1-B70C-D934A760C439}"/>
              </a:ext>
            </a:extLst>
          </p:cNvPr>
          <p:cNvSpPr>
            <a:spLocks noGrp="1"/>
          </p:cNvSpPr>
          <p:nvPr>
            <p:ph type="sldNum" sz="quarter" idx="12"/>
          </p:nvPr>
        </p:nvSpPr>
        <p:spPr/>
        <p:txBody>
          <a:bodyPr/>
          <a:lstStyle/>
          <a:p>
            <a:fld id="{4132ABFB-B1E1-4E3F-AB09-2D4C88A94C1C}" type="slidenum">
              <a:rPr lang="en-CA" smtClean="0"/>
              <a:t>‹#›</a:t>
            </a:fld>
            <a:endParaRPr lang="en-CA"/>
          </a:p>
        </p:txBody>
      </p:sp>
      <p:pic>
        <p:nvPicPr>
          <p:cNvPr id="8" name="Picture 7" descr="Logo&#10;&#10;Description automatically generated">
            <a:extLst>
              <a:ext uri="{FF2B5EF4-FFF2-40B4-BE49-F238E27FC236}">
                <a16:creationId xmlns:a16="http://schemas.microsoft.com/office/drawing/2014/main" id="{09E5C035-794E-4EC7-A667-3B89098999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064" y="136525"/>
            <a:ext cx="751333" cy="309990"/>
          </a:xfrm>
          <a:prstGeom prst="rect">
            <a:avLst/>
          </a:prstGeom>
        </p:spPr>
      </p:pic>
      <p:pic>
        <p:nvPicPr>
          <p:cNvPr id="9" name="Picture 8">
            <a:extLst>
              <a:ext uri="{FF2B5EF4-FFF2-40B4-BE49-F238E27FC236}">
                <a16:creationId xmlns:a16="http://schemas.microsoft.com/office/drawing/2014/main" id="{962F5FF1-7AF3-41A4-8C4A-16688725D89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8526"/>
          <a:stretch/>
        </p:blipFill>
        <p:spPr>
          <a:xfrm rot="566658">
            <a:off x="-598744" y="4637812"/>
            <a:ext cx="12797110" cy="3357151"/>
          </a:xfrm>
          <a:prstGeom prst="rect">
            <a:avLst/>
          </a:prstGeom>
        </p:spPr>
      </p:pic>
    </p:spTree>
    <p:extLst>
      <p:ext uri="{BB962C8B-B14F-4D97-AF65-F5344CB8AC3E}">
        <p14:creationId xmlns:p14="http://schemas.microsoft.com/office/powerpoint/2010/main" val="40326925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3D7F2-EDF4-F49D-31D8-6DD5B03C24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6B6495C2-609B-8280-BBA1-DB8F85DB6F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CF8ACC93-FEA8-B445-ACD8-704F1F215B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BABC94-7CFF-452A-809F-2BFC9DEA5110}"/>
              </a:ext>
            </a:extLst>
          </p:cNvPr>
          <p:cNvSpPr>
            <a:spLocks noGrp="1"/>
          </p:cNvSpPr>
          <p:nvPr>
            <p:ph type="dt" sz="half" idx="10"/>
          </p:nvPr>
        </p:nvSpPr>
        <p:spPr/>
        <p:txBody>
          <a:bodyPr/>
          <a:lstStyle/>
          <a:p>
            <a:fld id="{A68E864E-5363-4B79-A552-EDD992899A33}" type="datetimeFigureOut">
              <a:rPr lang="en-CA" smtClean="0"/>
              <a:t>2022-08-03</a:t>
            </a:fld>
            <a:endParaRPr lang="en-CA"/>
          </a:p>
        </p:txBody>
      </p:sp>
      <p:sp>
        <p:nvSpPr>
          <p:cNvPr id="6" name="Footer Placeholder 5">
            <a:extLst>
              <a:ext uri="{FF2B5EF4-FFF2-40B4-BE49-F238E27FC236}">
                <a16:creationId xmlns:a16="http://schemas.microsoft.com/office/drawing/2014/main" id="{98EFDB1B-249F-E36D-3B72-EAA582B5973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193444C-752E-21DF-CA13-76FA9DEA2761}"/>
              </a:ext>
            </a:extLst>
          </p:cNvPr>
          <p:cNvSpPr>
            <a:spLocks noGrp="1"/>
          </p:cNvSpPr>
          <p:nvPr>
            <p:ph type="sldNum" sz="quarter" idx="12"/>
          </p:nvPr>
        </p:nvSpPr>
        <p:spPr/>
        <p:txBody>
          <a:bodyPr/>
          <a:lstStyle/>
          <a:p>
            <a:fld id="{FBE102B3-F9FC-4373-A15B-ED52B21BEFA8}" type="slidenum">
              <a:rPr lang="en-CA" smtClean="0"/>
              <a:t>‹#›</a:t>
            </a:fld>
            <a:endParaRPr lang="en-CA"/>
          </a:p>
        </p:txBody>
      </p:sp>
    </p:spTree>
    <p:extLst>
      <p:ext uri="{BB962C8B-B14F-4D97-AF65-F5344CB8AC3E}">
        <p14:creationId xmlns:p14="http://schemas.microsoft.com/office/powerpoint/2010/main" val="112008143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906D6-B87E-DBF6-A807-68E0897FE0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A2A78DD9-65EC-11A4-C193-BF45993541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97829A4C-A524-44A5-FEE1-2303A02796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5C2A7E-BD5E-E03E-F49C-7D9E9D8BD4D3}"/>
              </a:ext>
            </a:extLst>
          </p:cNvPr>
          <p:cNvSpPr>
            <a:spLocks noGrp="1"/>
          </p:cNvSpPr>
          <p:nvPr>
            <p:ph type="dt" sz="half" idx="10"/>
          </p:nvPr>
        </p:nvSpPr>
        <p:spPr/>
        <p:txBody>
          <a:bodyPr/>
          <a:lstStyle/>
          <a:p>
            <a:fld id="{A68E864E-5363-4B79-A552-EDD992899A33}" type="datetimeFigureOut">
              <a:rPr lang="en-CA" smtClean="0"/>
              <a:t>2022-08-03</a:t>
            </a:fld>
            <a:endParaRPr lang="en-CA"/>
          </a:p>
        </p:txBody>
      </p:sp>
      <p:sp>
        <p:nvSpPr>
          <p:cNvPr id="6" name="Footer Placeholder 5">
            <a:extLst>
              <a:ext uri="{FF2B5EF4-FFF2-40B4-BE49-F238E27FC236}">
                <a16:creationId xmlns:a16="http://schemas.microsoft.com/office/drawing/2014/main" id="{93D0B96D-59AD-88DE-159B-53E2DEDC84A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65F0985-B51B-92D5-9DF3-D690A0168D05}"/>
              </a:ext>
            </a:extLst>
          </p:cNvPr>
          <p:cNvSpPr>
            <a:spLocks noGrp="1"/>
          </p:cNvSpPr>
          <p:nvPr>
            <p:ph type="sldNum" sz="quarter" idx="12"/>
          </p:nvPr>
        </p:nvSpPr>
        <p:spPr/>
        <p:txBody>
          <a:bodyPr/>
          <a:lstStyle/>
          <a:p>
            <a:fld id="{FBE102B3-F9FC-4373-A15B-ED52B21BEFA8}" type="slidenum">
              <a:rPr lang="en-CA" smtClean="0"/>
              <a:t>‹#›</a:t>
            </a:fld>
            <a:endParaRPr lang="en-CA"/>
          </a:p>
        </p:txBody>
      </p:sp>
    </p:spTree>
    <p:extLst>
      <p:ext uri="{BB962C8B-B14F-4D97-AF65-F5344CB8AC3E}">
        <p14:creationId xmlns:p14="http://schemas.microsoft.com/office/powerpoint/2010/main" val="117189586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AF760-FA9B-7D66-7EB4-0A9F5185CA6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52DDD07-7BE2-849D-54AC-14F8CCC2C5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D918440-7E83-4E7A-5B6E-C6A23667B229}"/>
              </a:ext>
            </a:extLst>
          </p:cNvPr>
          <p:cNvSpPr>
            <a:spLocks noGrp="1"/>
          </p:cNvSpPr>
          <p:nvPr>
            <p:ph type="dt" sz="half" idx="10"/>
          </p:nvPr>
        </p:nvSpPr>
        <p:spPr/>
        <p:txBody>
          <a:bodyPr/>
          <a:lstStyle/>
          <a:p>
            <a:fld id="{A68E864E-5363-4B79-A552-EDD992899A33}" type="datetimeFigureOut">
              <a:rPr lang="en-CA" smtClean="0"/>
              <a:t>2022-08-03</a:t>
            </a:fld>
            <a:endParaRPr lang="en-CA"/>
          </a:p>
        </p:txBody>
      </p:sp>
      <p:sp>
        <p:nvSpPr>
          <p:cNvPr id="5" name="Footer Placeholder 4">
            <a:extLst>
              <a:ext uri="{FF2B5EF4-FFF2-40B4-BE49-F238E27FC236}">
                <a16:creationId xmlns:a16="http://schemas.microsoft.com/office/drawing/2014/main" id="{A0BD822F-23D0-1FD5-027F-41EAA97C731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082713E-F6B9-D247-24E5-82C6EE5C40DB}"/>
              </a:ext>
            </a:extLst>
          </p:cNvPr>
          <p:cNvSpPr>
            <a:spLocks noGrp="1"/>
          </p:cNvSpPr>
          <p:nvPr>
            <p:ph type="sldNum" sz="quarter" idx="12"/>
          </p:nvPr>
        </p:nvSpPr>
        <p:spPr/>
        <p:txBody>
          <a:bodyPr/>
          <a:lstStyle/>
          <a:p>
            <a:fld id="{FBE102B3-F9FC-4373-A15B-ED52B21BEFA8}" type="slidenum">
              <a:rPr lang="en-CA" smtClean="0"/>
              <a:t>‹#›</a:t>
            </a:fld>
            <a:endParaRPr lang="en-CA"/>
          </a:p>
        </p:txBody>
      </p:sp>
    </p:spTree>
    <p:extLst>
      <p:ext uri="{BB962C8B-B14F-4D97-AF65-F5344CB8AC3E}">
        <p14:creationId xmlns:p14="http://schemas.microsoft.com/office/powerpoint/2010/main" val="302331730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9628B8-98E7-A771-C429-3CB6D01DF25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B804D01-7D44-79AB-6032-B5868318E9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873819F-DF09-94E3-EBF9-293A0B2DB507}"/>
              </a:ext>
            </a:extLst>
          </p:cNvPr>
          <p:cNvSpPr>
            <a:spLocks noGrp="1"/>
          </p:cNvSpPr>
          <p:nvPr>
            <p:ph type="dt" sz="half" idx="10"/>
          </p:nvPr>
        </p:nvSpPr>
        <p:spPr/>
        <p:txBody>
          <a:bodyPr/>
          <a:lstStyle/>
          <a:p>
            <a:fld id="{A68E864E-5363-4B79-A552-EDD992899A33}" type="datetimeFigureOut">
              <a:rPr lang="en-CA" smtClean="0"/>
              <a:t>2022-08-03</a:t>
            </a:fld>
            <a:endParaRPr lang="en-CA"/>
          </a:p>
        </p:txBody>
      </p:sp>
      <p:sp>
        <p:nvSpPr>
          <p:cNvPr id="5" name="Footer Placeholder 4">
            <a:extLst>
              <a:ext uri="{FF2B5EF4-FFF2-40B4-BE49-F238E27FC236}">
                <a16:creationId xmlns:a16="http://schemas.microsoft.com/office/drawing/2014/main" id="{5C45382B-9EE5-E73D-294C-8B1B473119D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A9116EA-F5BE-6B18-2807-2EB03FDD2DDE}"/>
              </a:ext>
            </a:extLst>
          </p:cNvPr>
          <p:cNvSpPr>
            <a:spLocks noGrp="1"/>
          </p:cNvSpPr>
          <p:nvPr>
            <p:ph type="sldNum" sz="quarter" idx="12"/>
          </p:nvPr>
        </p:nvSpPr>
        <p:spPr/>
        <p:txBody>
          <a:bodyPr/>
          <a:lstStyle/>
          <a:p>
            <a:fld id="{FBE102B3-F9FC-4373-A15B-ED52B21BEFA8}" type="slidenum">
              <a:rPr lang="en-CA" smtClean="0"/>
              <a:t>‹#›</a:t>
            </a:fld>
            <a:endParaRPr lang="en-CA"/>
          </a:p>
        </p:txBody>
      </p:sp>
    </p:spTree>
    <p:extLst>
      <p:ext uri="{BB962C8B-B14F-4D97-AF65-F5344CB8AC3E}">
        <p14:creationId xmlns:p14="http://schemas.microsoft.com/office/powerpoint/2010/main" val="77660335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165A2-F42E-4C17-ACB8-C9D67307CC8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C9D21FB-9121-4815-99DC-B3D27441E0C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EA70E63-17A7-40B6-B79C-A36C75C79D5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CBD60B93-A44A-4412-A9E0-944D8B580A70}"/>
              </a:ext>
            </a:extLst>
          </p:cNvPr>
          <p:cNvSpPr>
            <a:spLocks noGrp="1"/>
          </p:cNvSpPr>
          <p:nvPr>
            <p:ph type="dt" sz="half" idx="10"/>
          </p:nvPr>
        </p:nvSpPr>
        <p:spPr/>
        <p:txBody>
          <a:bodyPr/>
          <a:lstStyle/>
          <a:p>
            <a:fld id="{AEC08946-3658-495F-A946-AE637C411586}" type="datetimeFigureOut">
              <a:rPr lang="en-CA" smtClean="0"/>
              <a:t>2022-08-03</a:t>
            </a:fld>
            <a:endParaRPr lang="en-CA"/>
          </a:p>
        </p:txBody>
      </p:sp>
      <p:sp>
        <p:nvSpPr>
          <p:cNvPr id="6" name="Footer Placeholder 5">
            <a:extLst>
              <a:ext uri="{FF2B5EF4-FFF2-40B4-BE49-F238E27FC236}">
                <a16:creationId xmlns:a16="http://schemas.microsoft.com/office/drawing/2014/main" id="{30B2D347-CCAC-4858-A1A7-BD169ABC54E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CEC4E1B-79BA-48F5-B50C-571244EAB603}"/>
              </a:ext>
            </a:extLst>
          </p:cNvPr>
          <p:cNvSpPr>
            <a:spLocks noGrp="1"/>
          </p:cNvSpPr>
          <p:nvPr>
            <p:ph type="sldNum" sz="quarter" idx="12"/>
          </p:nvPr>
        </p:nvSpPr>
        <p:spPr/>
        <p:txBody>
          <a:bodyPr/>
          <a:lstStyle/>
          <a:p>
            <a:fld id="{4132ABFB-B1E1-4E3F-AB09-2D4C88A94C1C}" type="slidenum">
              <a:rPr lang="en-CA" smtClean="0"/>
              <a:t>‹#›</a:t>
            </a:fld>
            <a:endParaRPr lang="en-CA"/>
          </a:p>
        </p:txBody>
      </p:sp>
      <p:pic>
        <p:nvPicPr>
          <p:cNvPr id="9" name="Picture 8" descr="Logo&#10;&#10;Description automatically generated">
            <a:extLst>
              <a:ext uri="{FF2B5EF4-FFF2-40B4-BE49-F238E27FC236}">
                <a16:creationId xmlns:a16="http://schemas.microsoft.com/office/drawing/2014/main" id="{6763F411-B4E6-43A3-B72B-25CDC36598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064" y="136525"/>
            <a:ext cx="751333" cy="309990"/>
          </a:xfrm>
          <a:prstGeom prst="rect">
            <a:avLst/>
          </a:prstGeom>
        </p:spPr>
      </p:pic>
      <p:pic>
        <p:nvPicPr>
          <p:cNvPr id="10" name="Picture 9">
            <a:extLst>
              <a:ext uri="{FF2B5EF4-FFF2-40B4-BE49-F238E27FC236}">
                <a16:creationId xmlns:a16="http://schemas.microsoft.com/office/drawing/2014/main" id="{C90829BF-66EF-4717-B07C-78929C37164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8526"/>
          <a:stretch/>
        </p:blipFill>
        <p:spPr>
          <a:xfrm rot="566658">
            <a:off x="-598744" y="4637812"/>
            <a:ext cx="12797110" cy="3357151"/>
          </a:xfrm>
          <a:prstGeom prst="rect">
            <a:avLst/>
          </a:prstGeom>
        </p:spPr>
      </p:pic>
    </p:spTree>
    <p:extLst>
      <p:ext uri="{BB962C8B-B14F-4D97-AF65-F5344CB8AC3E}">
        <p14:creationId xmlns:p14="http://schemas.microsoft.com/office/powerpoint/2010/main" val="146720175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B26DF-A22D-4410-9EA9-F117E5C5BEFA}"/>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6B002BE-436E-4616-936C-59EEC334EC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EB395D9-78A6-496B-8C73-B9357DD145D1}"/>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a:extLst>
              <a:ext uri="{FF2B5EF4-FFF2-40B4-BE49-F238E27FC236}">
                <a16:creationId xmlns:a16="http://schemas.microsoft.com/office/drawing/2014/main" id="{76678D87-7864-45FE-A60A-A8A3E176FA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2D00FBE-6969-410D-A79B-03E172F1134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C62D503B-77C4-4A15-8621-F7E49FCC86DE}"/>
              </a:ext>
            </a:extLst>
          </p:cNvPr>
          <p:cNvSpPr>
            <a:spLocks noGrp="1"/>
          </p:cNvSpPr>
          <p:nvPr>
            <p:ph type="dt" sz="half" idx="10"/>
          </p:nvPr>
        </p:nvSpPr>
        <p:spPr/>
        <p:txBody>
          <a:bodyPr/>
          <a:lstStyle/>
          <a:p>
            <a:fld id="{AEC08946-3658-495F-A946-AE637C411586}" type="datetimeFigureOut">
              <a:rPr lang="en-CA" smtClean="0"/>
              <a:t>2022-08-03</a:t>
            </a:fld>
            <a:endParaRPr lang="en-CA"/>
          </a:p>
        </p:txBody>
      </p:sp>
      <p:sp>
        <p:nvSpPr>
          <p:cNvPr id="8" name="Footer Placeholder 7">
            <a:extLst>
              <a:ext uri="{FF2B5EF4-FFF2-40B4-BE49-F238E27FC236}">
                <a16:creationId xmlns:a16="http://schemas.microsoft.com/office/drawing/2014/main" id="{2968ABF2-0D16-49F5-81B7-47D32F678752}"/>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7F356D21-502D-4EC2-A2D5-F468529D89AB}"/>
              </a:ext>
            </a:extLst>
          </p:cNvPr>
          <p:cNvSpPr>
            <a:spLocks noGrp="1"/>
          </p:cNvSpPr>
          <p:nvPr>
            <p:ph type="sldNum" sz="quarter" idx="12"/>
          </p:nvPr>
        </p:nvSpPr>
        <p:spPr/>
        <p:txBody>
          <a:bodyPr/>
          <a:lstStyle/>
          <a:p>
            <a:fld id="{4132ABFB-B1E1-4E3F-AB09-2D4C88A94C1C}" type="slidenum">
              <a:rPr lang="en-CA" smtClean="0"/>
              <a:t>‹#›</a:t>
            </a:fld>
            <a:endParaRPr lang="en-CA"/>
          </a:p>
        </p:txBody>
      </p:sp>
      <p:pic>
        <p:nvPicPr>
          <p:cNvPr id="11" name="Picture 10" descr="Logo&#10;&#10;Description automatically generated">
            <a:extLst>
              <a:ext uri="{FF2B5EF4-FFF2-40B4-BE49-F238E27FC236}">
                <a16:creationId xmlns:a16="http://schemas.microsoft.com/office/drawing/2014/main" id="{7AF6A167-C371-4EC2-827F-407F93A084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064" y="136525"/>
            <a:ext cx="751333" cy="309990"/>
          </a:xfrm>
          <a:prstGeom prst="rect">
            <a:avLst/>
          </a:prstGeom>
        </p:spPr>
      </p:pic>
      <p:pic>
        <p:nvPicPr>
          <p:cNvPr id="12" name="Picture 11">
            <a:extLst>
              <a:ext uri="{FF2B5EF4-FFF2-40B4-BE49-F238E27FC236}">
                <a16:creationId xmlns:a16="http://schemas.microsoft.com/office/drawing/2014/main" id="{8501D605-2316-4464-8993-FE56C8F2D0E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8526"/>
          <a:stretch/>
        </p:blipFill>
        <p:spPr>
          <a:xfrm rot="566658">
            <a:off x="-598744" y="4637812"/>
            <a:ext cx="12797110" cy="3357151"/>
          </a:xfrm>
          <a:prstGeom prst="rect">
            <a:avLst/>
          </a:prstGeom>
        </p:spPr>
      </p:pic>
    </p:spTree>
    <p:extLst>
      <p:ext uri="{BB962C8B-B14F-4D97-AF65-F5344CB8AC3E}">
        <p14:creationId xmlns:p14="http://schemas.microsoft.com/office/powerpoint/2010/main" val="100440512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7D1FF-C0E8-4E96-87AB-AC2641CE03AD}"/>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5A805A10-57B1-4820-A898-F9AECB8D1326}"/>
              </a:ext>
            </a:extLst>
          </p:cNvPr>
          <p:cNvSpPr>
            <a:spLocks noGrp="1"/>
          </p:cNvSpPr>
          <p:nvPr>
            <p:ph type="dt" sz="half" idx="10"/>
          </p:nvPr>
        </p:nvSpPr>
        <p:spPr/>
        <p:txBody>
          <a:bodyPr/>
          <a:lstStyle/>
          <a:p>
            <a:fld id="{AEC08946-3658-495F-A946-AE637C411586}" type="datetimeFigureOut">
              <a:rPr lang="en-CA" smtClean="0"/>
              <a:t>2022-08-03</a:t>
            </a:fld>
            <a:endParaRPr lang="en-CA"/>
          </a:p>
        </p:txBody>
      </p:sp>
      <p:sp>
        <p:nvSpPr>
          <p:cNvPr id="4" name="Footer Placeholder 3">
            <a:extLst>
              <a:ext uri="{FF2B5EF4-FFF2-40B4-BE49-F238E27FC236}">
                <a16:creationId xmlns:a16="http://schemas.microsoft.com/office/drawing/2014/main" id="{8FAC36A6-FC20-4952-A6A4-9320DFBCB02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0BFA6B2B-C1AD-4195-ADB4-BE891DA50078}"/>
              </a:ext>
            </a:extLst>
          </p:cNvPr>
          <p:cNvSpPr>
            <a:spLocks noGrp="1"/>
          </p:cNvSpPr>
          <p:nvPr>
            <p:ph type="sldNum" sz="quarter" idx="12"/>
          </p:nvPr>
        </p:nvSpPr>
        <p:spPr/>
        <p:txBody>
          <a:bodyPr/>
          <a:lstStyle/>
          <a:p>
            <a:fld id="{4132ABFB-B1E1-4E3F-AB09-2D4C88A94C1C}" type="slidenum">
              <a:rPr lang="en-CA" smtClean="0"/>
              <a:t>‹#›</a:t>
            </a:fld>
            <a:endParaRPr lang="en-CA"/>
          </a:p>
        </p:txBody>
      </p:sp>
      <p:pic>
        <p:nvPicPr>
          <p:cNvPr id="7" name="Picture 6" descr="Logo&#10;&#10;Description automatically generated">
            <a:extLst>
              <a:ext uri="{FF2B5EF4-FFF2-40B4-BE49-F238E27FC236}">
                <a16:creationId xmlns:a16="http://schemas.microsoft.com/office/drawing/2014/main" id="{4D5F6C14-6879-404F-8396-1671DAEF1D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064" y="136525"/>
            <a:ext cx="751333" cy="309990"/>
          </a:xfrm>
          <a:prstGeom prst="rect">
            <a:avLst/>
          </a:prstGeom>
        </p:spPr>
      </p:pic>
      <p:pic>
        <p:nvPicPr>
          <p:cNvPr id="8" name="Picture 7">
            <a:extLst>
              <a:ext uri="{FF2B5EF4-FFF2-40B4-BE49-F238E27FC236}">
                <a16:creationId xmlns:a16="http://schemas.microsoft.com/office/drawing/2014/main" id="{AB492117-EF92-42A4-89B4-CE6C3B9916B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8526"/>
          <a:stretch/>
        </p:blipFill>
        <p:spPr>
          <a:xfrm rot="566658">
            <a:off x="-598744" y="4637812"/>
            <a:ext cx="12797110" cy="3357151"/>
          </a:xfrm>
          <a:prstGeom prst="rect">
            <a:avLst/>
          </a:prstGeom>
        </p:spPr>
      </p:pic>
    </p:spTree>
    <p:extLst>
      <p:ext uri="{BB962C8B-B14F-4D97-AF65-F5344CB8AC3E}">
        <p14:creationId xmlns:p14="http://schemas.microsoft.com/office/powerpoint/2010/main" val="65091548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7FDE95-4C4F-40A4-AD28-50252E2EABAC}"/>
              </a:ext>
            </a:extLst>
          </p:cNvPr>
          <p:cNvSpPr>
            <a:spLocks noGrp="1"/>
          </p:cNvSpPr>
          <p:nvPr>
            <p:ph type="dt" sz="half" idx="10"/>
          </p:nvPr>
        </p:nvSpPr>
        <p:spPr/>
        <p:txBody>
          <a:bodyPr/>
          <a:lstStyle/>
          <a:p>
            <a:fld id="{AEC08946-3658-495F-A946-AE637C411586}" type="datetimeFigureOut">
              <a:rPr lang="en-CA" smtClean="0"/>
              <a:t>2022-08-03</a:t>
            </a:fld>
            <a:endParaRPr lang="en-CA"/>
          </a:p>
        </p:txBody>
      </p:sp>
      <p:sp>
        <p:nvSpPr>
          <p:cNvPr id="3" name="Footer Placeholder 2">
            <a:extLst>
              <a:ext uri="{FF2B5EF4-FFF2-40B4-BE49-F238E27FC236}">
                <a16:creationId xmlns:a16="http://schemas.microsoft.com/office/drawing/2014/main" id="{938301B2-5076-4B74-BD4C-8309CF0D4D80}"/>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AD0EDC9C-8687-43CF-B58C-8F3DDD542849}"/>
              </a:ext>
            </a:extLst>
          </p:cNvPr>
          <p:cNvSpPr>
            <a:spLocks noGrp="1"/>
          </p:cNvSpPr>
          <p:nvPr>
            <p:ph type="sldNum" sz="quarter" idx="12"/>
          </p:nvPr>
        </p:nvSpPr>
        <p:spPr/>
        <p:txBody>
          <a:bodyPr/>
          <a:lstStyle/>
          <a:p>
            <a:fld id="{4132ABFB-B1E1-4E3F-AB09-2D4C88A94C1C}" type="slidenum">
              <a:rPr lang="en-CA" smtClean="0"/>
              <a:t>‹#›</a:t>
            </a:fld>
            <a:endParaRPr lang="en-CA"/>
          </a:p>
        </p:txBody>
      </p:sp>
      <p:pic>
        <p:nvPicPr>
          <p:cNvPr id="5" name="Picture 4">
            <a:extLst>
              <a:ext uri="{FF2B5EF4-FFF2-40B4-BE49-F238E27FC236}">
                <a16:creationId xmlns:a16="http://schemas.microsoft.com/office/drawing/2014/main" id="{42F6A8A1-D77B-4917-BDE7-431D7270C3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66658">
            <a:off x="-1198426" y="4588275"/>
            <a:ext cx="12797110" cy="10666391"/>
          </a:xfrm>
          <a:prstGeom prst="rect">
            <a:avLst/>
          </a:prstGeom>
        </p:spPr>
      </p:pic>
      <p:pic>
        <p:nvPicPr>
          <p:cNvPr id="6" name="Picture 5" descr="Logo&#10;&#10;Description automatically generated">
            <a:extLst>
              <a:ext uri="{FF2B5EF4-FFF2-40B4-BE49-F238E27FC236}">
                <a16:creationId xmlns:a16="http://schemas.microsoft.com/office/drawing/2014/main" id="{FF6F9BFC-C1A7-41BC-BDFB-916DA13E99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80064" y="136525"/>
            <a:ext cx="751333" cy="309990"/>
          </a:xfrm>
          <a:prstGeom prst="rect">
            <a:avLst/>
          </a:prstGeom>
        </p:spPr>
      </p:pic>
    </p:spTree>
    <p:extLst>
      <p:ext uri="{BB962C8B-B14F-4D97-AF65-F5344CB8AC3E}">
        <p14:creationId xmlns:p14="http://schemas.microsoft.com/office/powerpoint/2010/main" val="68813033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CFF4D-08A0-49A9-BC93-1E0390A452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C773F9C6-A95B-43F6-BCB1-4635A97310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C1EECA5E-28FA-4FC7-8EF2-0D99C93B24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04EAC7-FE21-4102-A5CD-E6B27FAA78B4}"/>
              </a:ext>
            </a:extLst>
          </p:cNvPr>
          <p:cNvSpPr>
            <a:spLocks noGrp="1"/>
          </p:cNvSpPr>
          <p:nvPr>
            <p:ph type="dt" sz="half" idx="10"/>
          </p:nvPr>
        </p:nvSpPr>
        <p:spPr/>
        <p:txBody>
          <a:bodyPr/>
          <a:lstStyle/>
          <a:p>
            <a:fld id="{AEC08946-3658-495F-A946-AE637C411586}" type="datetimeFigureOut">
              <a:rPr lang="en-CA" smtClean="0"/>
              <a:t>2022-08-03</a:t>
            </a:fld>
            <a:endParaRPr lang="en-CA"/>
          </a:p>
        </p:txBody>
      </p:sp>
      <p:sp>
        <p:nvSpPr>
          <p:cNvPr id="6" name="Footer Placeholder 5">
            <a:extLst>
              <a:ext uri="{FF2B5EF4-FFF2-40B4-BE49-F238E27FC236}">
                <a16:creationId xmlns:a16="http://schemas.microsoft.com/office/drawing/2014/main" id="{FC563850-3420-47A9-828F-8E4A47A403B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68BD143-5EAA-4A91-8596-FCAFD697A71A}"/>
              </a:ext>
            </a:extLst>
          </p:cNvPr>
          <p:cNvSpPr>
            <a:spLocks noGrp="1"/>
          </p:cNvSpPr>
          <p:nvPr>
            <p:ph type="sldNum" sz="quarter" idx="12"/>
          </p:nvPr>
        </p:nvSpPr>
        <p:spPr/>
        <p:txBody>
          <a:bodyPr/>
          <a:lstStyle/>
          <a:p>
            <a:fld id="{4132ABFB-B1E1-4E3F-AB09-2D4C88A94C1C}" type="slidenum">
              <a:rPr lang="en-CA" smtClean="0"/>
              <a:t>‹#›</a:t>
            </a:fld>
            <a:endParaRPr lang="en-CA"/>
          </a:p>
        </p:txBody>
      </p:sp>
      <p:pic>
        <p:nvPicPr>
          <p:cNvPr id="9" name="Picture 8" descr="Logo&#10;&#10;Description automatically generated">
            <a:extLst>
              <a:ext uri="{FF2B5EF4-FFF2-40B4-BE49-F238E27FC236}">
                <a16:creationId xmlns:a16="http://schemas.microsoft.com/office/drawing/2014/main" id="{5191BD7B-CBAF-4150-9766-278B36CA98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064" y="136525"/>
            <a:ext cx="751333" cy="309990"/>
          </a:xfrm>
          <a:prstGeom prst="rect">
            <a:avLst/>
          </a:prstGeom>
        </p:spPr>
      </p:pic>
      <p:pic>
        <p:nvPicPr>
          <p:cNvPr id="10" name="Picture 9">
            <a:extLst>
              <a:ext uri="{FF2B5EF4-FFF2-40B4-BE49-F238E27FC236}">
                <a16:creationId xmlns:a16="http://schemas.microsoft.com/office/drawing/2014/main" id="{0E900D42-9F7D-4455-8A32-34A8696173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8526"/>
          <a:stretch/>
        </p:blipFill>
        <p:spPr>
          <a:xfrm rot="566658">
            <a:off x="-598744" y="4637812"/>
            <a:ext cx="12797110" cy="3357151"/>
          </a:xfrm>
          <a:prstGeom prst="rect">
            <a:avLst/>
          </a:prstGeom>
        </p:spPr>
      </p:pic>
    </p:spTree>
    <p:extLst>
      <p:ext uri="{BB962C8B-B14F-4D97-AF65-F5344CB8AC3E}">
        <p14:creationId xmlns:p14="http://schemas.microsoft.com/office/powerpoint/2010/main" val="111792243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1041C-E4C1-4B52-ACAA-A749E8F92E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C0AD0F4-7987-4633-BF1B-9265E52FD1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6951B092-0029-4125-97F3-45003E76D1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B584CAC-77CF-47B4-942F-17F55DF6CDE8}"/>
              </a:ext>
            </a:extLst>
          </p:cNvPr>
          <p:cNvSpPr>
            <a:spLocks noGrp="1"/>
          </p:cNvSpPr>
          <p:nvPr>
            <p:ph type="dt" sz="half" idx="10"/>
          </p:nvPr>
        </p:nvSpPr>
        <p:spPr/>
        <p:txBody>
          <a:bodyPr/>
          <a:lstStyle/>
          <a:p>
            <a:fld id="{AEC08946-3658-495F-A946-AE637C411586}" type="datetimeFigureOut">
              <a:rPr lang="en-CA" smtClean="0"/>
              <a:t>2022-08-03</a:t>
            </a:fld>
            <a:endParaRPr lang="en-CA"/>
          </a:p>
        </p:txBody>
      </p:sp>
      <p:sp>
        <p:nvSpPr>
          <p:cNvPr id="6" name="Footer Placeholder 5">
            <a:extLst>
              <a:ext uri="{FF2B5EF4-FFF2-40B4-BE49-F238E27FC236}">
                <a16:creationId xmlns:a16="http://schemas.microsoft.com/office/drawing/2014/main" id="{337400F1-5F56-48E3-AD23-728768D4E6D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6B23F78-6ED6-46C3-AF5B-CA461DB983A5}"/>
              </a:ext>
            </a:extLst>
          </p:cNvPr>
          <p:cNvSpPr>
            <a:spLocks noGrp="1"/>
          </p:cNvSpPr>
          <p:nvPr>
            <p:ph type="sldNum" sz="quarter" idx="12"/>
          </p:nvPr>
        </p:nvSpPr>
        <p:spPr/>
        <p:txBody>
          <a:bodyPr/>
          <a:lstStyle/>
          <a:p>
            <a:fld id="{4132ABFB-B1E1-4E3F-AB09-2D4C88A94C1C}" type="slidenum">
              <a:rPr lang="en-CA" smtClean="0"/>
              <a:t>‹#›</a:t>
            </a:fld>
            <a:endParaRPr lang="en-CA"/>
          </a:p>
        </p:txBody>
      </p:sp>
      <p:pic>
        <p:nvPicPr>
          <p:cNvPr id="9" name="Picture 8" descr="Logo&#10;&#10;Description automatically generated">
            <a:extLst>
              <a:ext uri="{FF2B5EF4-FFF2-40B4-BE49-F238E27FC236}">
                <a16:creationId xmlns:a16="http://schemas.microsoft.com/office/drawing/2014/main" id="{A071B439-DA26-459F-BE37-D7343A6672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064" y="136525"/>
            <a:ext cx="751333" cy="309990"/>
          </a:xfrm>
          <a:prstGeom prst="rect">
            <a:avLst/>
          </a:prstGeom>
        </p:spPr>
      </p:pic>
      <p:pic>
        <p:nvPicPr>
          <p:cNvPr id="10" name="Picture 9">
            <a:extLst>
              <a:ext uri="{FF2B5EF4-FFF2-40B4-BE49-F238E27FC236}">
                <a16:creationId xmlns:a16="http://schemas.microsoft.com/office/drawing/2014/main" id="{5B7A9F01-D469-409D-9189-8A9ECFD8FF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68526"/>
          <a:stretch/>
        </p:blipFill>
        <p:spPr>
          <a:xfrm rot="566658">
            <a:off x="-598744" y="4637812"/>
            <a:ext cx="12797110" cy="3357151"/>
          </a:xfrm>
          <a:prstGeom prst="rect">
            <a:avLst/>
          </a:prstGeom>
        </p:spPr>
      </p:pic>
    </p:spTree>
    <p:extLst>
      <p:ext uri="{BB962C8B-B14F-4D97-AF65-F5344CB8AC3E}">
        <p14:creationId xmlns:p14="http://schemas.microsoft.com/office/powerpoint/2010/main" val="171336298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79D057-C351-48F1-BAA5-A9510629CF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Master title style</a:t>
            </a:r>
            <a:endParaRPr lang="en-CA" dirty="0"/>
          </a:p>
        </p:txBody>
      </p:sp>
      <p:sp>
        <p:nvSpPr>
          <p:cNvPr id="3" name="Text Placeholder 2">
            <a:extLst>
              <a:ext uri="{FF2B5EF4-FFF2-40B4-BE49-F238E27FC236}">
                <a16:creationId xmlns:a16="http://schemas.microsoft.com/office/drawing/2014/main" id="{4520B241-B604-4489-ADFC-01FE2FFA43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4" name="Date Placeholder 3">
            <a:extLst>
              <a:ext uri="{FF2B5EF4-FFF2-40B4-BE49-F238E27FC236}">
                <a16:creationId xmlns:a16="http://schemas.microsoft.com/office/drawing/2014/main" id="{604F95A3-AEE9-4BFF-9272-16BE3E95F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C08946-3658-495F-A946-AE637C411586}" type="datetimeFigureOut">
              <a:rPr lang="en-CA" smtClean="0"/>
              <a:t>2022-08-03</a:t>
            </a:fld>
            <a:endParaRPr lang="en-CA"/>
          </a:p>
        </p:txBody>
      </p:sp>
      <p:sp>
        <p:nvSpPr>
          <p:cNvPr id="5" name="Footer Placeholder 4">
            <a:extLst>
              <a:ext uri="{FF2B5EF4-FFF2-40B4-BE49-F238E27FC236}">
                <a16:creationId xmlns:a16="http://schemas.microsoft.com/office/drawing/2014/main" id="{2E5FB0FB-BF06-454C-9CC3-2A95D55FA1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4832DDA5-AB7A-47E2-9841-EE63FAD6EE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32ABFB-B1E1-4E3F-AB09-2D4C88A94C1C}" type="slidenum">
              <a:rPr lang="en-CA" smtClean="0"/>
              <a:t>‹#›</a:t>
            </a:fld>
            <a:endParaRPr lang="en-CA"/>
          </a:p>
        </p:txBody>
      </p:sp>
    </p:spTree>
    <p:extLst>
      <p:ext uri="{BB962C8B-B14F-4D97-AF65-F5344CB8AC3E}">
        <p14:creationId xmlns:p14="http://schemas.microsoft.com/office/powerpoint/2010/main" val="491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xStyles>
    <p:titleStyle>
      <a:lvl1pPr algn="l" defTabSz="914400" rtl="0" eaLnBrk="1" latinLnBrk="0" hangingPunct="1">
        <a:lnSpc>
          <a:spcPct val="90000"/>
        </a:lnSpc>
        <a:spcBef>
          <a:spcPct val="0"/>
        </a:spcBef>
        <a:buNone/>
        <a:defRPr kumimoji="0" lang="en-CA" sz="4800" i="0" u="none" strike="noStrike" kern="1200" cap="none" spc="0" normalizeH="0" baseline="0" dirty="0">
          <a:ln>
            <a:noFill/>
          </a:ln>
          <a:solidFill>
            <a:srgbClr val="001968"/>
          </a:solidFill>
          <a:effectLst/>
          <a:uLnTx/>
          <a:uFillTx/>
          <a:latin typeface="Roboto Thin" panose="02000000000000000000" pitchFamily="2" charset="0"/>
          <a:ea typeface="+mn-ea"/>
          <a:cs typeface="+mn-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0" lang="en-US" sz="3200" i="0" u="none" strike="noStrike" kern="1200" cap="none" spc="0" normalizeH="0" baseline="0" dirty="0">
          <a:ln>
            <a:noFill/>
          </a:ln>
          <a:solidFill>
            <a:srgbClr val="006CB7"/>
          </a:solidFill>
          <a:effectLst/>
          <a:uLnTx/>
          <a:uFillTx/>
          <a:latin typeface="Roboto Medium"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a:solidFill>
            <a:srgbClr val="006CB7"/>
          </a:solidFill>
          <a:latin typeface="Roboto Medium"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400" kern="1200" dirty="0">
          <a:solidFill>
            <a:srgbClr val="0065B3"/>
          </a:solidFill>
          <a:latin typeface="Roboto Thin"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dirty="0">
          <a:solidFill>
            <a:srgbClr val="0065B3"/>
          </a:solidFill>
          <a:latin typeface="Roboto Thin"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564024-9367-4A2F-9B57-D789E584CF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7E83DF4-1A17-4F05-AD11-98461D6FB8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8D5E361-3DD0-4884-B70E-D52F5A94C4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CA" dirty="0"/>
              <a:t>Copyright © 2021 by NMIN</a:t>
            </a:r>
            <a:endParaRPr lang="en-CA" dirty="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A2080038-36C6-4E53-9D07-FCDB305371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a:extLst>
              <a:ext uri="{FF2B5EF4-FFF2-40B4-BE49-F238E27FC236}">
                <a16:creationId xmlns:a16="http://schemas.microsoft.com/office/drawing/2014/main" id="{FC5B2FCF-3040-4044-8A46-0D0A48F1AD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1E3F6916-C387-4CC1-940D-1279D1EA3250}" type="slidenum">
              <a:rPr lang="en-CA" smtClean="0"/>
              <a:pPr/>
              <a:t>‹#›</a:t>
            </a:fld>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55627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F4CA17-8521-7027-C688-91E61AB901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93D23B7-A5FF-D033-CB08-4BA26A53B8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0A68D20-3C70-604F-6DE6-AA2BF1A07B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8E864E-5363-4B79-A552-EDD992899A33}" type="datetimeFigureOut">
              <a:rPr lang="en-CA" smtClean="0"/>
              <a:t>2022-08-03</a:t>
            </a:fld>
            <a:endParaRPr lang="en-CA"/>
          </a:p>
        </p:txBody>
      </p:sp>
      <p:sp>
        <p:nvSpPr>
          <p:cNvPr id="5" name="Footer Placeholder 4">
            <a:extLst>
              <a:ext uri="{FF2B5EF4-FFF2-40B4-BE49-F238E27FC236}">
                <a16:creationId xmlns:a16="http://schemas.microsoft.com/office/drawing/2014/main" id="{BBDDAE2A-8FA3-8A72-5EFA-51399EA267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84681FAC-21D1-390A-4B94-71FD1618B4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E102B3-F9FC-4373-A15B-ED52B21BEFA8}" type="slidenum">
              <a:rPr lang="en-CA" smtClean="0"/>
              <a:t>‹#›</a:t>
            </a:fld>
            <a:endParaRPr lang="en-CA"/>
          </a:p>
        </p:txBody>
      </p:sp>
    </p:spTree>
    <p:extLst>
      <p:ext uri="{BB962C8B-B14F-4D97-AF65-F5344CB8AC3E}">
        <p14:creationId xmlns:p14="http://schemas.microsoft.com/office/powerpoint/2010/main" val="28686436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47.jpg"/><Relationship Id="rId5" Type="http://schemas.openxmlformats.org/officeDocument/2006/relationships/image" Target="../media/image3.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1.pn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2.jpg"/><Relationship Id="rId18" Type="http://schemas.openxmlformats.org/officeDocument/2006/relationships/image" Target="../media/image27.jpg"/><Relationship Id="rId3" Type="http://schemas.openxmlformats.org/officeDocument/2006/relationships/image" Target="../media/image12.png"/><Relationship Id="rId7" Type="http://schemas.openxmlformats.org/officeDocument/2006/relationships/image" Target="../media/image16.JPG"/><Relationship Id="rId12" Type="http://schemas.openxmlformats.org/officeDocument/2006/relationships/image" Target="../media/image21.JPG"/><Relationship Id="rId17" Type="http://schemas.openxmlformats.org/officeDocument/2006/relationships/image" Target="../media/image26.JPG"/><Relationship Id="rId2" Type="http://schemas.openxmlformats.org/officeDocument/2006/relationships/notesSlide" Target="../notesSlides/notesSlide3.xml"/><Relationship Id="rId16" Type="http://schemas.openxmlformats.org/officeDocument/2006/relationships/image" Target="../media/image25.JPG"/><Relationship Id="rId20"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15.JPG"/><Relationship Id="rId11" Type="http://schemas.openxmlformats.org/officeDocument/2006/relationships/image" Target="../media/image20.JPG"/><Relationship Id="rId5" Type="http://schemas.openxmlformats.org/officeDocument/2006/relationships/image" Target="../media/image14.JPG"/><Relationship Id="rId15" Type="http://schemas.openxmlformats.org/officeDocument/2006/relationships/image" Target="../media/image24.jpg"/><Relationship Id="rId10" Type="http://schemas.openxmlformats.org/officeDocument/2006/relationships/image" Target="../media/image19.jpg"/><Relationship Id="rId19" Type="http://schemas.openxmlformats.org/officeDocument/2006/relationships/image" Target="../media/image28.jpg"/><Relationship Id="rId4" Type="http://schemas.openxmlformats.org/officeDocument/2006/relationships/image" Target="../media/image13.JPG"/><Relationship Id="rId9" Type="http://schemas.openxmlformats.org/officeDocument/2006/relationships/image" Target="../media/image18.jpg"/><Relationship Id="rId14" Type="http://schemas.openxmlformats.org/officeDocument/2006/relationships/image" Target="../media/image23.JPG"/></Relationships>
</file>

<file path=ppt/slides/_rels/slide7.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eg"/><Relationship Id="rId9"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jp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fif"/><Relationship Id="rId4" Type="http://schemas.openxmlformats.org/officeDocument/2006/relationships/image" Target="../media/image3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91EA078-FDE8-70EA-6C0E-4FCA55E3B662}"/>
              </a:ext>
            </a:extLst>
          </p:cNvPr>
          <p:cNvSpPr>
            <a:spLocks noGrp="1"/>
          </p:cNvSpPr>
          <p:nvPr>
            <p:ph type="title"/>
          </p:nvPr>
        </p:nvSpPr>
        <p:spPr>
          <a:xfrm>
            <a:off x="751703" y="687344"/>
            <a:ext cx="11691937" cy="737898"/>
          </a:xfrm>
        </p:spPr>
        <p:txBody>
          <a:bodyPr/>
          <a:lstStyle/>
          <a:p>
            <a:r>
              <a:rPr lang="en-US" sz="3600" dirty="0" err="1">
                <a:latin typeface="Roboto Light" panose="02000000000000000000" pitchFamily="2" charset="0"/>
                <a:ea typeface="Roboto Light" panose="02000000000000000000" pitchFamily="2" charset="0"/>
              </a:rPr>
              <a:t>NanoMedicines</a:t>
            </a:r>
            <a:r>
              <a:rPr lang="en-US" sz="3600" dirty="0">
                <a:latin typeface="Roboto Light" panose="02000000000000000000" pitchFamily="2" charset="0"/>
                <a:ea typeface="Roboto Light" panose="02000000000000000000" pitchFamily="2" charset="0"/>
              </a:rPr>
              <a:t> Innovation Network (NMIN)</a:t>
            </a:r>
            <a:br>
              <a:rPr lang="en-US" sz="3600" dirty="0">
                <a:latin typeface="Roboto Light" panose="02000000000000000000" pitchFamily="2" charset="0"/>
                <a:ea typeface="Roboto Light" panose="02000000000000000000" pitchFamily="2" charset="0"/>
              </a:rPr>
            </a:br>
            <a:endParaRPr lang="en-CA" sz="3600" dirty="0">
              <a:latin typeface="Roboto Light" panose="02000000000000000000" pitchFamily="2" charset="0"/>
              <a:ea typeface="Roboto Light" panose="02000000000000000000" pitchFamily="2" charset="0"/>
            </a:endParaRPr>
          </a:p>
        </p:txBody>
      </p:sp>
      <p:sp>
        <p:nvSpPr>
          <p:cNvPr id="18" name="TextBox 17">
            <a:extLst>
              <a:ext uri="{FF2B5EF4-FFF2-40B4-BE49-F238E27FC236}">
                <a16:creationId xmlns:a16="http://schemas.microsoft.com/office/drawing/2014/main" id="{320BD207-EA92-E286-55FB-4A1AF17D49EC}"/>
              </a:ext>
            </a:extLst>
          </p:cNvPr>
          <p:cNvSpPr txBox="1"/>
          <p:nvPr/>
        </p:nvSpPr>
        <p:spPr>
          <a:xfrm>
            <a:off x="8620433" y="5951135"/>
            <a:ext cx="33874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Dr. Diana Royce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Executive Director</a:t>
            </a:r>
            <a:endParaRPr kumimoji="0" lang="en-CA" sz="16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789FC869-DF12-4866-0842-A60F7A663F62}"/>
              </a:ext>
            </a:extLst>
          </p:cNvPr>
          <p:cNvSpPr txBox="1"/>
          <p:nvPr/>
        </p:nvSpPr>
        <p:spPr>
          <a:xfrm>
            <a:off x="846168" y="1892965"/>
            <a:ext cx="9872108" cy="3539430"/>
          </a:xfrm>
          <a:prstGeom prst="rect">
            <a:avLst/>
          </a:prstGeom>
          <a:noFill/>
        </p:spPr>
        <p:txBody>
          <a:bodyPr wrap="square" lIns="91440" tIns="45720" rIns="91440" bIns="45720" rtlCol="0" anchor="t">
            <a:spAutoFit/>
          </a:bodyPr>
          <a:lstStyle/>
          <a:p>
            <a:pPr>
              <a:spcAft>
                <a:spcPts val="1200"/>
              </a:spcAft>
              <a:defRPr/>
            </a:pPr>
            <a:r>
              <a:rPr lang="en-CA" sz="3600" dirty="0">
                <a:latin typeface="Century Gothic" panose="020B0502020202020204" pitchFamily="34" charset="0"/>
                <a:ea typeface="Roboto" panose="02000000000000000000" pitchFamily="2" charset="0"/>
              </a:rPr>
              <a:t>Talk Title</a:t>
            </a:r>
          </a:p>
          <a:p>
            <a:pPr>
              <a:spcAft>
                <a:spcPts val="1200"/>
              </a:spcAft>
              <a:defRPr/>
            </a:pPr>
            <a:r>
              <a:rPr kumimoji="0" lang="en-CA" sz="2400" b="0" i="0" u="none" strike="noStrike" kern="1200" cap="none" spc="0" normalizeH="0" baseline="0" noProof="0" dirty="0">
                <a:ln>
                  <a:noFill/>
                </a:ln>
                <a:solidFill>
                  <a:srgbClr val="0A76C2"/>
                </a:solidFill>
                <a:effectLst/>
                <a:highlight>
                  <a:srgbClr val="FFFF00"/>
                </a:highlight>
                <a:uLnTx/>
                <a:uFillTx/>
                <a:latin typeface="Century Gothic" panose="020B0502020202020204" pitchFamily="34" charset="0"/>
                <a:ea typeface="Roboto" panose="02000000000000000000" pitchFamily="2" charset="0"/>
              </a:rPr>
              <a:t>12 July </a:t>
            </a:r>
            <a:r>
              <a:rPr kumimoji="0" lang="en-CA" sz="2400" b="0" i="0" u="none" strike="noStrike" kern="1200" cap="none" spc="0" normalizeH="0" baseline="0" noProof="0" dirty="0">
                <a:ln>
                  <a:noFill/>
                </a:ln>
                <a:solidFill>
                  <a:srgbClr val="0A76C2"/>
                </a:solidFill>
                <a:effectLst/>
                <a:uLnTx/>
                <a:uFillTx/>
                <a:latin typeface="Century Gothic" panose="020B0502020202020204" pitchFamily="34" charset="0"/>
                <a:ea typeface="Roboto" panose="02000000000000000000" pitchFamily="2" charset="0"/>
              </a:rPr>
              <a:t>2022  |  </a:t>
            </a:r>
            <a:r>
              <a:rPr kumimoji="0" lang="en-CA" sz="2400" b="0" i="0" u="none" strike="noStrike" kern="1200" cap="none" spc="0" normalizeH="0" baseline="0" noProof="0" dirty="0">
                <a:ln>
                  <a:noFill/>
                </a:ln>
                <a:solidFill>
                  <a:srgbClr val="0A76C2"/>
                </a:solidFill>
                <a:effectLst/>
                <a:highlight>
                  <a:srgbClr val="FFFF00"/>
                </a:highlight>
                <a:uLnTx/>
                <a:uFillTx/>
                <a:latin typeface="Century Gothic" panose="020B0502020202020204" pitchFamily="34" charset="0"/>
                <a:ea typeface="Roboto" panose="02000000000000000000" pitchFamily="2" charset="0"/>
              </a:rPr>
              <a:t>9:00 – 11:30 am</a:t>
            </a:r>
          </a:p>
          <a:p>
            <a:pPr>
              <a:defRPr/>
            </a:pPr>
            <a:r>
              <a:rPr lang="en-CA" sz="2400" dirty="0">
                <a:solidFill>
                  <a:srgbClr val="0A76C2"/>
                </a:solidFill>
                <a:highlight>
                  <a:srgbClr val="FFFF00"/>
                </a:highlight>
                <a:latin typeface="Century Gothic" panose="020B0502020202020204" pitchFamily="34" charset="0"/>
                <a:ea typeface="Roboto" panose="02000000000000000000" pitchFamily="2" charset="0"/>
              </a:rPr>
              <a:t>Location of presentation</a:t>
            </a:r>
          </a:p>
          <a:p>
            <a:pPr>
              <a:defRPr/>
            </a:pPr>
            <a:endParaRPr kumimoji="0" lang="en-CA" sz="2400" b="0" i="0" u="none" strike="noStrike" kern="1200" cap="none" spc="0" normalizeH="0" baseline="0" noProof="0" dirty="0">
              <a:ln>
                <a:noFill/>
              </a:ln>
              <a:solidFill>
                <a:srgbClr val="0A76C2"/>
              </a:solidFill>
              <a:effectLst/>
              <a:highlight>
                <a:srgbClr val="FFFF00"/>
              </a:highlight>
              <a:uLnTx/>
              <a:uFillTx/>
              <a:latin typeface="Century Gothic" panose="020B0502020202020204" pitchFamily="34" charset="0"/>
              <a:ea typeface="Roboto" panose="02000000000000000000" pitchFamily="2" charset="0"/>
            </a:endParaRPr>
          </a:p>
          <a:p>
            <a:pPr>
              <a:defRPr/>
            </a:pPr>
            <a:endParaRPr lang="en-CA" sz="2400" dirty="0">
              <a:solidFill>
                <a:srgbClr val="0A76C2"/>
              </a:solidFill>
              <a:highlight>
                <a:srgbClr val="FFFF00"/>
              </a:highlight>
              <a:latin typeface="Century Gothic" panose="020B0502020202020204" pitchFamily="34" charset="0"/>
              <a:ea typeface="Roboto" panose="02000000000000000000" pitchFamily="2" charset="0"/>
            </a:endParaRPr>
          </a:p>
          <a:p>
            <a:pPr>
              <a:defRPr/>
            </a:pPr>
            <a:endParaRPr kumimoji="0" lang="en-CA" sz="2400" b="0" i="0" u="none" strike="noStrike" kern="1200" cap="none" spc="0" normalizeH="0" baseline="0" noProof="0" dirty="0">
              <a:ln>
                <a:noFill/>
              </a:ln>
              <a:solidFill>
                <a:srgbClr val="0A76C2"/>
              </a:solidFill>
              <a:effectLst/>
              <a:highlight>
                <a:srgbClr val="FFFF00"/>
              </a:highlight>
              <a:uLnTx/>
              <a:uFillTx/>
              <a:latin typeface="Century Gothic" panose="020B0502020202020204" pitchFamily="34" charset="0"/>
              <a:ea typeface="Roboto" panose="02000000000000000000" pitchFamily="2" charset="0"/>
            </a:endParaRPr>
          </a:p>
          <a:p>
            <a:pPr>
              <a:defRPr/>
            </a:pPr>
            <a:endParaRPr lang="en-CA" sz="2400" dirty="0">
              <a:solidFill>
                <a:srgbClr val="0A76C2"/>
              </a:solidFill>
              <a:highlight>
                <a:srgbClr val="FFFF00"/>
              </a:highlight>
              <a:latin typeface="Century Gothic" panose="020B0502020202020204" pitchFamily="34" charset="0"/>
              <a:ea typeface="Roboto" panose="02000000000000000000" pitchFamily="2" charset="0"/>
            </a:endParaRPr>
          </a:p>
          <a:p>
            <a:pPr>
              <a:defRPr/>
            </a:pPr>
            <a:r>
              <a:rPr kumimoji="0" lang="en-CA" sz="2400" b="0" i="0" u="none" strike="noStrike" kern="1200" cap="none" spc="0" normalizeH="0" baseline="0" noProof="0" dirty="0">
                <a:ln>
                  <a:noFill/>
                </a:ln>
                <a:solidFill>
                  <a:srgbClr val="0A76C2"/>
                </a:solidFill>
                <a:effectLst/>
                <a:highlight>
                  <a:srgbClr val="FFFF00"/>
                </a:highlight>
                <a:uLnTx/>
                <a:uFillTx/>
                <a:latin typeface="Century Gothic" panose="020B0502020202020204" pitchFamily="34" charset="0"/>
                <a:ea typeface="Roboto" panose="02000000000000000000" pitchFamily="2" charset="0"/>
              </a:rPr>
              <a:t>Presentation to the X group</a:t>
            </a:r>
          </a:p>
        </p:txBody>
      </p:sp>
    </p:spTree>
    <p:extLst>
      <p:ext uri="{BB962C8B-B14F-4D97-AF65-F5344CB8AC3E}">
        <p14:creationId xmlns:p14="http://schemas.microsoft.com/office/powerpoint/2010/main" val="204438110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FE2CB8E-13CE-418E-A6E0-5ABAF0CA4070}"/>
              </a:ext>
            </a:extLst>
          </p:cNvPr>
          <p:cNvSpPr>
            <a:spLocks noChangeArrowheads="1"/>
          </p:cNvSpPr>
          <p:nvPr/>
        </p:nvSpPr>
        <p:spPr bwMode="auto">
          <a:xfrm>
            <a:off x="1" y="0"/>
            <a:ext cx="457200" cy="6858000"/>
          </a:xfrm>
          <a:prstGeom prst="rect">
            <a:avLst/>
          </a:prstGeom>
          <a:gradFill rotWithShape="0">
            <a:gsLst>
              <a:gs pos="0">
                <a:srgbClr val="00AEEF"/>
              </a:gs>
              <a:gs pos="100000">
                <a:srgbClr val="2D388A"/>
              </a:gs>
            </a:gsLst>
            <a:lin ang="5400000"/>
          </a:gra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14C8B00-F0B9-4F45-E568-A7BCFE90FD72}"/>
              </a:ext>
            </a:extLst>
          </p:cNvPr>
          <p:cNvSpPr txBox="1"/>
          <p:nvPr/>
        </p:nvSpPr>
        <p:spPr>
          <a:xfrm>
            <a:off x="766581" y="275947"/>
            <a:ext cx="11295431" cy="861774"/>
          </a:xfrm>
          <a:prstGeom prst="rect">
            <a:avLst/>
          </a:prstGeom>
          <a:noFill/>
        </p:spPr>
        <p:txBody>
          <a:bodyPr wrap="square" rtlCol="0">
            <a:spAutoFit/>
          </a:bodyPr>
          <a:lstStyle/>
          <a:p>
            <a:pPr marR="0" indent="0">
              <a:lnSpc>
                <a:spcPct val="100000"/>
              </a:lnSpc>
              <a:buClrTx/>
              <a:buSzTx/>
              <a:buFontTx/>
              <a:buNone/>
              <a:tabLst/>
              <a:defRPr/>
            </a:pPr>
            <a:r>
              <a:rPr lang="en-US" sz="2600" b="1" dirty="0">
                <a:solidFill>
                  <a:srgbClr val="2D3F90"/>
                </a:solidFill>
                <a:latin typeface="Century Gothic" panose="020B0502020202020204" pitchFamily="34" charset="0"/>
              </a:rPr>
              <a:t>NMIN NCE Funding BUDGETED per Call: </a:t>
            </a:r>
          </a:p>
          <a:p>
            <a:pPr marR="0" indent="0">
              <a:lnSpc>
                <a:spcPct val="100000"/>
              </a:lnSpc>
              <a:spcAft>
                <a:spcPts val="1200"/>
              </a:spcAft>
              <a:buClrTx/>
              <a:buSzTx/>
              <a:buFontTx/>
              <a:buNone/>
              <a:tabLst/>
              <a:defRPr/>
            </a:pPr>
            <a:r>
              <a:rPr lang="en-US" sz="2400" dirty="0">
                <a:solidFill>
                  <a:srgbClr val="2D3F90"/>
                </a:solidFill>
                <a:latin typeface="Century Gothic" panose="020B0502020202020204" pitchFamily="34" charset="0"/>
              </a:rPr>
              <a:t>Total Research Budget 2019-2024 </a:t>
            </a:r>
            <a:r>
              <a:rPr lang="en-US" sz="2400" b="1" dirty="0">
                <a:solidFill>
                  <a:srgbClr val="2D3F90"/>
                </a:solidFill>
                <a:latin typeface="Century Gothic" panose="020B0502020202020204" pitchFamily="34" charset="0"/>
              </a:rPr>
              <a:t>($14,095,085 = 74% of total NCE $19.1M</a:t>
            </a:r>
            <a:r>
              <a:rPr lang="en-US" sz="2400" dirty="0">
                <a:solidFill>
                  <a:srgbClr val="2D3F90"/>
                </a:solidFill>
                <a:latin typeface="Century Gothic" panose="020B0502020202020204" pitchFamily="34" charset="0"/>
              </a:rPr>
              <a:t>)</a:t>
            </a:r>
          </a:p>
        </p:txBody>
      </p:sp>
      <p:pic>
        <p:nvPicPr>
          <p:cNvPr id="10" name="Picture 9">
            <a:extLst>
              <a:ext uri="{FF2B5EF4-FFF2-40B4-BE49-F238E27FC236}">
                <a16:creationId xmlns:a16="http://schemas.microsoft.com/office/drawing/2014/main" id="{C78E0B6F-01E9-68EE-35B4-581A7C3511F1}"/>
              </a:ext>
            </a:extLst>
          </p:cNvPr>
          <p:cNvPicPr>
            <a:picLocks noChangeAspect="1"/>
          </p:cNvPicPr>
          <p:nvPr/>
        </p:nvPicPr>
        <p:blipFill>
          <a:blip r:embed="rId3"/>
          <a:stretch>
            <a:fillRect/>
          </a:stretch>
        </p:blipFill>
        <p:spPr>
          <a:xfrm>
            <a:off x="766581" y="1182579"/>
            <a:ext cx="10959254" cy="5412921"/>
          </a:xfrm>
          <a:prstGeom prst="rect">
            <a:avLst/>
          </a:prstGeom>
          <a:ln>
            <a:noFill/>
          </a:ln>
        </p:spPr>
      </p:pic>
    </p:spTree>
    <p:extLst>
      <p:ext uri="{BB962C8B-B14F-4D97-AF65-F5344CB8AC3E}">
        <p14:creationId xmlns:p14="http://schemas.microsoft.com/office/powerpoint/2010/main" val="1148372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 text&#10;&#10;Description automatically generated">
            <a:extLst>
              <a:ext uri="{FF2B5EF4-FFF2-40B4-BE49-F238E27FC236}">
                <a16:creationId xmlns:a16="http://schemas.microsoft.com/office/drawing/2014/main" id="{9465726C-A8BD-322F-8522-989D0F4A8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065" y="1143001"/>
            <a:ext cx="3733107" cy="4831079"/>
          </a:xfrm>
          <a:prstGeom prst="rect">
            <a:avLst/>
          </a:prstGeom>
          <a:ln>
            <a:noFill/>
          </a:ln>
          <a:effectLst>
            <a:outerShdw blurRad="292100" dist="139700" dir="2700000" algn="tl" rotWithShape="0">
              <a:srgbClr val="333333">
                <a:alpha val="65000"/>
              </a:srgbClr>
            </a:outerShdw>
          </a:effectLst>
        </p:spPr>
      </p:pic>
      <p:pic>
        <p:nvPicPr>
          <p:cNvPr id="16" name="Picture 15" descr="A picture containing timeline&#10;&#10;Description automatically generated">
            <a:extLst>
              <a:ext uri="{FF2B5EF4-FFF2-40B4-BE49-F238E27FC236}">
                <a16:creationId xmlns:a16="http://schemas.microsoft.com/office/drawing/2014/main" id="{E327F026-131B-5A87-A153-F9DFEDCAF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839" y="1127761"/>
            <a:ext cx="3744884" cy="4846320"/>
          </a:xfrm>
          <a:prstGeom prst="rect">
            <a:avLst/>
          </a:prstGeom>
          <a:ln>
            <a:noFill/>
          </a:ln>
          <a:effectLst>
            <a:outerShdw blurRad="292100" dist="139700" dir="2700000" algn="tl" rotWithShape="0">
              <a:srgbClr val="333333">
                <a:alpha val="65000"/>
              </a:srgbClr>
            </a:outerShdw>
          </a:effectLst>
        </p:spPr>
      </p:pic>
      <p:pic>
        <p:nvPicPr>
          <p:cNvPr id="18" name="Picture 17" descr="Graphical user interface, text, application&#10;&#10;Description automatically generated">
            <a:extLst>
              <a:ext uri="{FF2B5EF4-FFF2-40B4-BE49-F238E27FC236}">
                <a16:creationId xmlns:a16="http://schemas.microsoft.com/office/drawing/2014/main" id="{4E87C308-2199-60D9-9487-1A9D33D72A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154" y="1143001"/>
            <a:ext cx="3744884" cy="484632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CA7FC38A-D2A0-DC90-3D04-A4A1242A144F}"/>
              </a:ext>
            </a:extLst>
          </p:cNvPr>
          <p:cNvSpPr txBox="1"/>
          <p:nvPr/>
        </p:nvSpPr>
        <p:spPr>
          <a:xfrm>
            <a:off x="208065" y="360699"/>
            <a:ext cx="75679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cs typeface="Arial" panose="020B0604020202020204" pitchFamily="34" charset="0"/>
              </a:rPr>
              <a:t>NMIN Legacy Initiatives: Core Facilities</a:t>
            </a:r>
          </a:p>
        </p:txBody>
      </p:sp>
    </p:spTree>
    <p:extLst>
      <p:ext uri="{BB962C8B-B14F-4D97-AF65-F5344CB8AC3E}">
        <p14:creationId xmlns:p14="http://schemas.microsoft.com/office/powerpoint/2010/main" val="309485048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60385931-B473-A74A-843F-E973D07CF14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56699"/>
          <a:stretch/>
        </p:blipFill>
        <p:spPr>
          <a:xfrm>
            <a:off x="352074" y="1457622"/>
            <a:ext cx="11504249" cy="4823656"/>
          </a:xfrm>
          <a:prstGeom prst="rect">
            <a:avLst/>
          </a:prstGeom>
          <a:ln>
            <a:noFill/>
          </a:ln>
        </p:spPr>
      </p:pic>
      <p:sp>
        <p:nvSpPr>
          <p:cNvPr id="2" name="Rectangle 1">
            <a:extLst>
              <a:ext uri="{FF2B5EF4-FFF2-40B4-BE49-F238E27FC236}">
                <a16:creationId xmlns:a16="http://schemas.microsoft.com/office/drawing/2014/main" id="{DA2DC8C3-4F1B-D936-B68D-38A1A2F2B216}"/>
              </a:ext>
            </a:extLst>
          </p:cNvPr>
          <p:cNvSpPr/>
          <p:nvPr/>
        </p:nvSpPr>
        <p:spPr>
          <a:xfrm>
            <a:off x="602378" y="3764502"/>
            <a:ext cx="3149347" cy="362127"/>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Logo&#10;&#10;Description automatically generated">
            <a:extLst>
              <a:ext uri="{FF2B5EF4-FFF2-40B4-BE49-F238E27FC236}">
                <a16:creationId xmlns:a16="http://schemas.microsoft.com/office/drawing/2014/main" id="{D22C5A71-2602-13BB-832D-18622122CE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8455" y="121920"/>
            <a:ext cx="788923" cy="325499"/>
          </a:xfrm>
          <a:prstGeom prst="rect">
            <a:avLst/>
          </a:prstGeom>
        </p:spPr>
      </p:pic>
      <p:sp>
        <p:nvSpPr>
          <p:cNvPr id="48" name="TextBox 47">
            <a:extLst>
              <a:ext uri="{FF2B5EF4-FFF2-40B4-BE49-F238E27FC236}">
                <a16:creationId xmlns:a16="http://schemas.microsoft.com/office/drawing/2014/main" id="{4D34727C-6918-2746-C4AA-3D0D53C8F663}"/>
              </a:ext>
            </a:extLst>
          </p:cNvPr>
          <p:cNvSpPr txBox="1"/>
          <p:nvPr/>
        </p:nvSpPr>
        <p:spPr>
          <a:xfrm>
            <a:off x="602378" y="3751055"/>
            <a:ext cx="33535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NanoStar</a:t>
            </a:r>
            <a:r>
              <a:rPr kumimoji="0" lang="en-US"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Pharmaceuticals</a:t>
            </a:r>
          </a:p>
        </p:txBody>
      </p:sp>
      <p:sp>
        <p:nvSpPr>
          <p:cNvPr id="49" name="TextBox 48">
            <a:extLst>
              <a:ext uri="{FF2B5EF4-FFF2-40B4-BE49-F238E27FC236}">
                <a16:creationId xmlns:a16="http://schemas.microsoft.com/office/drawing/2014/main" id="{713EA083-55C6-3D08-E645-EE819E7276B0}"/>
              </a:ext>
            </a:extLst>
          </p:cNvPr>
          <p:cNvSpPr txBox="1"/>
          <p:nvPr/>
        </p:nvSpPr>
        <p:spPr>
          <a:xfrm>
            <a:off x="660558" y="5334790"/>
            <a:ext cx="4158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Project: </a:t>
            </a:r>
            <a:r>
              <a:rPr kumimoji="0" lang="en-CA"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Lipid Nanoparticle-mediated Immunotherapy for Pseudomyxoma Peritonei | </a:t>
            </a:r>
            <a:r>
              <a:rPr kumimoji="0" lang="en-CA"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PI:</a:t>
            </a:r>
            <a:r>
              <a:rPr kumimoji="0" lang="en-CA"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Star Li</a:t>
            </a:r>
          </a:p>
        </p:txBody>
      </p:sp>
      <p:sp>
        <p:nvSpPr>
          <p:cNvPr id="51" name="TextBox 50">
            <a:extLst>
              <a:ext uri="{FF2B5EF4-FFF2-40B4-BE49-F238E27FC236}">
                <a16:creationId xmlns:a16="http://schemas.microsoft.com/office/drawing/2014/main" id="{FEF9E7FE-D0E5-EF56-5A78-DD029E489544}"/>
              </a:ext>
            </a:extLst>
          </p:cNvPr>
          <p:cNvSpPr txBox="1"/>
          <p:nvPr/>
        </p:nvSpPr>
        <p:spPr>
          <a:xfrm>
            <a:off x="241456" y="5844718"/>
            <a:ext cx="48001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Projects: </a:t>
            </a:r>
            <a:r>
              <a:rPr kumimoji="0" lang="en-US"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Triggered release of anticancer drugs from LNP systems &amp; </a:t>
            </a:r>
            <a:r>
              <a:rPr kumimoji="0" lang="en-US"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GeneCure</a:t>
            </a:r>
            <a:r>
              <a:rPr kumimoji="0" lang="en-US"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Application of Lipid Nanoparticle Technology to Gene Therapies in a Variety of Tissues</a:t>
            </a:r>
            <a:r>
              <a:rPr kumimoji="0" lang="en-CA"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                   </a:t>
            </a:r>
            <a:r>
              <a:rPr kumimoji="0" lang="en-CA"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PI: </a:t>
            </a:r>
            <a:r>
              <a:rPr kumimoji="0" lang="en-CA"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Pieter </a:t>
            </a:r>
            <a:r>
              <a:rPr kumimoji="0" lang="en-CA"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Cullis</a:t>
            </a:r>
            <a:endParaRPr kumimoji="0" lang="en-CA"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endParaRPr>
          </a:p>
        </p:txBody>
      </p:sp>
      <p:sp>
        <p:nvSpPr>
          <p:cNvPr id="52" name="TextBox 51">
            <a:extLst>
              <a:ext uri="{FF2B5EF4-FFF2-40B4-BE49-F238E27FC236}">
                <a16:creationId xmlns:a16="http://schemas.microsoft.com/office/drawing/2014/main" id="{F6B3C628-4F2F-1F40-FA6C-F036722C2662}"/>
              </a:ext>
            </a:extLst>
          </p:cNvPr>
          <p:cNvSpPr txBox="1"/>
          <p:nvPr/>
        </p:nvSpPr>
        <p:spPr>
          <a:xfrm>
            <a:off x="1442498" y="4643888"/>
            <a:ext cx="41581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Project: </a:t>
            </a:r>
            <a:r>
              <a:rPr kumimoji="0" lang="en-US"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Developing a Long-Acting Prophylactic Treatment for Hemophilia using siRNA Mediated Inhibition of Fibrinolysis </a:t>
            </a:r>
            <a:r>
              <a:rPr kumimoji="0" lang="en-CA"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CA"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PI: </a:t>
            </a:r>
            <a:r>
              <a:rPr kumimoji="0" lang="en-CA"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Christian Kastrup</a:t>
            </a:r>
          </a:p>
        </p:txBody>
      </p:sp>
      <p:sp>
        <p:nvSpPr>
          <p:cNvPr id="53" name="TextBox 52">
            <a:extLst>
              <a:ext uri="{FF2B5EF4-FFF2-40B4-BE49-F238E27FC236}">
                <a16:creationId xmlns:a16="http://schemas.microsoft.com/office/drawing/2014/main" id="{05E3DF42-D2D1-F784-EA35-F44CEDD9AE01}"/>
              </a:ext>
            </a:extLst>
          </p:cNvPr>
          <p:cNvSpPr txBox="1"/>
          <p:nvPr/>
        </p:nvSpPr>
        <p:spPr>
          <a:xfrm>
            <a:off x="7769133" y="6102966"/>
            <a:ext cx="43439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Project: </a:t>
            </a:r>
            <a:r>
              <a:rPr kumimoji="0" lang="en-US"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Automated Biofunctionalization of Lipid Nanoparticles for CAR T Cell Therapy </a:t>
            </a:r>
            <a:r>
              <a:rPr kumimoji="0" lang="en-CA"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CA"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PI: </a:t>
            </a:r>
            <a:r>
              <a:rPr kumimoji="0" lang="en-CA"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Keith Pardee</a:t>
            </a:r>
          </a:p>
        </p:txBody>
      </p:sp>
      <p:sp>
        <p:nvSpPr>
          <p:cNvPr id="54" name="TextBox 53">
            <a:extLst>
              <a:ext uri="{FF2B5EF4-FFF2-40B4-BE49-F238E27FC236}">
                <a16:creationId xmlns:a16="http://schemas.microsoft.com/office/drawing/2014/main" id="{C34E5469-DDE0-F5B0-D5BE-E12B9546051D}"/>
              </a:ext>
            </a:extLst>
          </p:cNvPr>
          <p:cNvSpPr txBox="1"/>
          <p:nvPr/>
        </p:nvSpPr>
        <p:spPr>
          <a:xfrm>
            <a:off x="9372602" y="5258589"/>
            <a:ext cx="24837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Project: </a:t>
            </a:r>
            <a:r>
              <a:rPr kumimoji="0" lang="en-US"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Site-specific laser-mediated gene therapy for corneal endothelial diseases </a:t>
            </a:r>
            <a:r>
              <a:rPr kumimoji="0" lang="en-CA"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PI: </a:t>
            </a:r>
            <a:r>
              <a:rPr kumimoji="0" lang="en-CA"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Michel Meunier</a:t>
            </a:r>
          </a:p>
        </p:txBody>
      </p:sp>
      <p:cxnSp>
        <p:nvCxnSpPr>
          <p:cNvPr id="55" name="Straight Arrow Connector 54">
            <a:extLst>
              <a:ext uri="{FF2B5EF4-FFF2-40B4-BE49-F238E27FC236}">
                <a16:creationId xmlns:a16="http://schemas.microsoft.com/office/drawing/2014/main" id="{D3193613-7AB9-5158-7919-D820226E2FFB}"/>
              </a:ext>
            </a:extLst>
          </p:cNvPr>
          <p:cNvCxnSpPr>
            <a:cxnSpLocks/>
          </p:cNvCxnSpPr>
          <p:nvPr/>
        </p:nvCxnSpPr>
        <p:spPr>
          <a:xfrm>
            <a:off x="418749" y="3583541"/>
            <a:ext cx="0" cy="2175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75528DE6-EE95-2BD3-1A68-64567D58D009}"/>
              </a:ext>
            </a:extLst>
          </p:cNvPr>
          <p:cNvCxnSpPr>
            <a:cxnSpLocks/>
          </p:cNvCxnSpPr>
          <p:nvPr/>
        </p:nvCxnSpPr>
        <p:spPr>
          <a:xfrm>
            <a:off x="1000125" y="4163487"/>
            <a:ext cx="0" cy="12002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F53E38A-72EE-70D4-2199-37674A15BA83}"/>
              </a:ext>
            </a:extLst>
          </p:cNvPr>
          <p:cNvCxnSpPr/>
          <p:nvPr/>
        </p:nvCxnSpPr>
        <p:spPr>
          <a:xfrm>
            <a:off x="1685925" y="4474017"/>
            <a:ext cx="0" cy="2434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7607E637-C529-51CD-9005-41804CB8F015}"/>
              </a:ext>
            </a:extLst>
          </p:cNvPr>
          <p:cNvCxnSpPr/>
          <p:nvPr/>
        </p:nvCxnSpPr>
        <p:spPr>
          <a:xfrm>
            <a:off x="9657735" y="4922757"/>
            <a:ext cx="0" cy="364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9" name="Picture 58" descr="Logo&#10;&#10;Description automatically generated">
            <a:extLst>
              <a:ext uri="{FF2B5EF4-FFF2-40B4-BE49-F238E27FC236}">
                <a16:creationId xmlns:a16="http://schemas.microsoft.com/office/drawing/2014/main" id="{A9997346-26BC-411F-76A3-33275CA55D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0619" y="4512117"/>
            <a:ext cx="1403316" cy="486840"/>
          </a:xfrm>
          <a:prstGeom prst="rect">
            <a:avLst/>
          </a:prstGeom>
          <a:ln>
            <a:noFill/>
          </a:ln>
          <a:effectLst>
            <a:outerShdw blurRad="292100" dist="139700" dir="2700000" algn="tl" rotWithShape="0">
              <a:srgbClr val="333333">
                <a:alpha val="65000"/>
              </a:srgbClr>
            </a:outerShdw>
          </a:effectLst>
        </p:spPr>
      </p:pic>
      <p:cxnSp>
        <p:nvCxnSpPr>
          <p:cNvPr id="60" name="Straight Arrow Connector 59">
            <a:extLst>
              <a:ext uri="{FF2B5EF4-FFF2-40B4-BE49-F238E27FC236}">
                <a16:creationId xmlns:a16="http://schemas.microsoft.com/office/drawing/2014/main" id="{F9BC01E8-A059-F725-DAD9-F92A0AE938A1}"/>
              </a:ext>
            </a:extLst>
          </p:cNvPr>
          <p:cNvCxnSpPr/>
          <p:nvPr/>
        </p:nvCxnSpPr>
        <p:spPr>
          <a:xfrm>
            <a:off x="8330618" y="5850619"/>
            <a:ext cx="0" cy="2370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61" name="Picture 60" descr="A picture containing text, clipart&#10;&#10;Description automatically generated">
            <a:extLst>
              <a:ext uri="{FF2B5EF4-FFF2-40B4-BE49-F238E27FC236}">
                <a16:creationId xmlns:a16="http://schemas.microsoft.com/office/drawing/2014/main" id="{BB2E6814-814D-B6E0-1828-2290F2A77C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5392" y="5363779"/>
            <a:ext cx="1570453" cy="486840"/>
          </a:xfrm>
          <a:prstGeom prst="rect">
            <a:avLst/>
          </a:prstGeom>
          <a:ln>
            <a:noFill/>
          </a:ln>
          <a:effectLst>
            <a:outerShdw blurRad="292100" dist="139700" dir="2700000" algn="tl" rotWithShape="0">
              <a:srgbClr val="333333">
                <a:alpha val="65000"/>
              </a:srgbClr>
            </a:outerShdw>
          </a:effectLst>
        </p:spPr>
      </p:pic>
      <p:pic>
        <p:nvPicPr>
          <p:cNvPr id="62" name="Picture 61" descr="Icon&#10;&#10;Description automatically generated">
            <a:extLst>
              <a:ext uri="{FF2B5EF4-FFF2-40B4-BE49-F238E27FC236}">
                <a16:creationId xmlns:a16="http://schemas.microsoft.com/office/drawing/2014/main" id="{B53CF688-7A97-3CD4-2B76-1C3EF5863F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5677" y="2985186"/>
            <a:ext cx="2794982" cy="598355"/>
          </a:xfrm>
          <a:prstGeom prst="rect">
            <a:avLst/>
          </a:prstGeom>
          <a:ln>
            <a:noFill/>
          </a:ln>
          <a:effectLst>
            <a:outerShdw blurRad="292100" dist="139700" dir="2700000" algn="tl" rotWithShape="0">
              <a:srgbClr val="333333">
                <a:alpha val="65000"/>
              </a:srgbClr>
            </a:outerShdw>
          </a:effectLst>
        </p:spPr>
      </p:pic>
      <p:sp>
        <p:nvSpPr>
          <p:cNvPr id="26" name="TextBox 25">
            <a:extLst>
              <a:ext uri="{FF2B5EF4-FFF2-40B4-BE49-F238E27FC236}">
                <a16:creationId xmlns:a16="http://schemas.microsoft.com/office/drawing/2014/main" id="{06F6A9F5-AA0B-E5BA-93E0-125577D7282D}"/>
              </a:ext>
            </a:extLst>
          </p:cNvPr>
          <p:cNvSpPr txBox="1"/>
          <p:nvPr/>
        </p:nvSpPr>
        <p:spPr>
          <a:xfrm>
            <a:off x="449463" y="453594"/>
            <a:ext cx="36593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Spin-off companies</a:t>
            </a:r>
          </a:p>
        </p:txBody>
      </p:sp>
      <p:sp>
        <p:nvSpPr>
          <p:cNvPr id="27" name="Rectangle 26">
            <a:extLst>
              <a:ext uri="{FF2B5EF4-FFF2-40B4-BE49-F238E27FC236}">
                <a16:creationId xmlns:a16="http://schemas.microsoft.com/office/drawing/2014/main" id="{1376778E-0CC3-2A28-16FA-EA5912D7F727}"/>
              </a:ext>
            </a:extLst>
          </p:cNvPr>
          <p:cNvSpPr/>
          <p:nvPr/>
        </p:nvSpPr>
        <p:spPr>
          <a:xfrm>
            <a:off x="1409664" y="4171200"/>
            <a:ext cx="1357995" cy="340917"/>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03284105-09C6-7E32-0955-B39D7BB1FB7F}"/>
              </a:ext>
            </a:extLst>
          </p:cNvPr>
          <p:cNvSpPr txBox="1"/>
          <p:nvPr/>
        </p:nvSpPr>
        <p:spPr>
          <a:xfrm>
            <a:off x="4925949" y="5374549"/>
            <a:ext cx="263179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Project: </a:t>
            </a:r>
            <a:r>
              <a:rPr kumimoji="0" lang="en-US"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A platform to screen for upregulation of soluble calreticulin as a tool to develop nanomedicines targeting acute myeloid leukemia</a:t>
            </a:r>
            <a:r>
              <a:rPr kumimoji="0" lang="en-CA"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a:t>
            </a:r>
            <a:r>
              <a:rPr kumimoji="0" lang="en-CA"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PI: </a:t>
            </a:r>
            <a:r>
              <a:rPr kumimoji="0" lang="en-CA"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Gilbert Walker</a:t>
            </a:r>
          </a:p>
        </p:txBody>
      </p:sp>
      <p:cxnSp>
        <p:nvCxnSpPr>
          <p:cNvPr id="23" name="Straight Arrow Connector 22">
            <a:extLst>
              <a:ext uri="{FF2B5EF4-FFF2-40B4-BE49-F238E27FC236}">
                <a16:creationId xmlns:a16="http://schemas.microsoft.com/office/drawing/2014/main" id="{3482586C-CF36-7D49-5233-8FE6E469EC61}"/>
              </a:ext>
            </a:extLst>
          </p:cNvPr>
          <p:cNvCxnSpPr/>
          <p:nvPr/>
        </p:nvCxnSpPr>
        <p:spPr>
          <a:xfrm>
            <a:off x="6942382" y="5209445"/>
            <a:ext cx="0" cy="2434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0BD4C87D-4165-AC8D-B7AC-B6B49A528F7B}"/>
              </a:ext>
            </a:extLst>
          </p:cNvPr>
          <p:cNvSpPr txBox="1"/>
          <p:nvPr/>
        </p:nvSpPr>
        <p:spPr>
          <a:xfrm>
            <a:off x="1409664" y="4147489"/>
            <a:ext cx="13360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SeraGene</a:t>
            </a:r>
          </a:p>
        </p:txBody>
      </p:sp>
      <p:sp>
        <p:nvSpPr>
          <p:cNvPr id="24" name="TextBox 23">
            <a:extLst>
              <a:ext uri="{FF2B5EF4-FFF2-40B4-BE49-F238E27FC236}">
                <a16:creationId xmlns:a16="http://schemas.microsoft.com/office/drawing/2014/main" id="{D375B640-BF83-977F-8ED1-A81BA92E1BC8}"/>
              </a:ext>
            </a:extLst>
          </p:cNvPr>
          <p:cNvSpPr txBox="1"/>
          <p:nvPr/>
        </p:nvSpPr>
        <p:spPr>
          <a:xfrm>
            <a:off x="3934624" y="481535"/>
            <a:ext cx="3332146" cy="461665"/>
          </a:xfrm>
          <a:prstGeom prst="rect">
            <a:avLst/>
          </a:prstGeom>
          <a:noFill/>
          <a:effectLst/>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D3F90"/>
                </a:solidFill>
                <a:effectLst/>
                <a:uLnTx/>
                <a:uFillTx/>
                <a:latin typeface="Century Gothic" panose="020B0502020202020204" pitchFamily="34" charset="0"/>
                <a:ea typeface="+mn-ea"/>
                <a:cs typeface="+mn-cs"/>
              </a:rPr>
              <a:t>(n=6) </a:t>
            </a:r>
          </a:p>
        </p:txBody>
      </p:sp>
      <p:sp>
        <p:nvSpPr>
          <p:cNvPr id="29" name="Rectangle 28">
            <a:extLst>
              <a:ext uri="{FF2B5EF4-FFF2-40B4-BE49-F238E27FC236}">
                <a16:creationId xmlns:a16="http://schemas.microsoft.com/office/drawing/2014/main" id="{FF625DA3-5A6D-96FA-B520-1A663D398DB8}"/>
              </a:ext>
            </a:extLst>
          </p:cNvPr>
          <p:cNvSpPr/>
          <p:nvPr/>
        </p:nvSpPr>
        <p:spPr>
          <a:xfrm>
            <a:off x="6715867" y="4887714"/>
            <a:ext cx="1357995" cy="340917"/>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2AC68553-BB25-C15F-5059-155E1DC480B2}"/>
              </a:ext>
            </a:extLst>
          </p:cNvPr>
          <p:cNvSpPr txBox="1"/>
          <p:nvPr/>
        </p:nvSpPr>
        <p:spPr>
          <a:xfrm>
            <a:off x="6737848" y="4868819"/>
            <a:ext cx="13360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Arial" panose="020B0604020202020204" pitchFamily="34" charset="0"/>
              </a:rPr>
              <a:t>NorthMiRs</a:t>
            </a:r>
            <a:endParaRPr kumimoji="0" lang="en-US"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0936430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C7CF351-6635-AE3D-0BC7-AB1C44CC6E17}"/>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6746091">
            <a:off x="6765000" y="158523"/>
            <a:ext cx="4945093" cy="4945093"/>
          </a:xfrm>
          <a:prstGeom prst="rect">
            <a:avLst/>
          </a:prstGeom>
        </p:spPr>
      </p:pic>
      <p:sp>
        <p:nvSpPr>
          <p:cNvPr id="23" name="TextBox 22">
            <a:extLst>
              <a:ext uri="{FF2B5EF4-FFF2-40B4-BE49-F238E27FC236}">
                <a16:creationId xmlns:a16="http://schemas.microsoft.com/office/drawing/2014/main" id="{BF671ECF-F99D-043B-1A33-2038AE283F3B}"/>
              </a:ext>
            </a:extLst>
          </p:cNvPr>
          <p:cNvSpPr txBox="1"/>
          <p:nvPr/>
        </p:nvSpPr>
        <p:spPr>
          <a:xfrm>
            <a:off x="436664" y="336200"/>
            <a:ext cx="11755336" cy="6299160"/>
          </a:xfrm>
          <a:prstGeom prst="rect">
            <a:avLst/>
          </a:prstGeom>
          <a:noFill/>
          <a:effectLst/>
        </p:spPr>
        <p:txBody>
          <a:bodyPr wrap="square" lIns="91440" tIns="45720" rIns="91440" bIns="45720" rtlCol="0" anchor="t">
            <a:spAutoFit/>
          </a:bodyPr>
          <a:lstStyle/>
          <a:p>
            <a:r>
              <a:rPr lang="en-US" sz="2800" b="1" dirty="0">
                <a:solidFill>
                  <a:srgbClr val="2D3F90"/>
                </a:solidFill>
                <a:latin typeface="Century Gothic" panose="020B0502020202020204" pitchFamily="34" charset="0"/>
              </a:rPr>
              <a:t>IMPACT by the numbers</a:t>
            </a:r>
          </a:p>
          <a:p>
            <a:endParaRPr lang="en-US" sz="1200" b="1" i="1" dirty="0">
              <a:solidFill>
                <a:srgbClr val="FF0000"/>
              </a:solidFill>
              <a:latin typeface="Century Gothic" panose="020B0502020202020204" pitchFamily="34" charset="0"/>
              <a:cs typeface="Calibri" panose="020F0502020204030204" pitchFamily="34" charset="0"/>
            </a:endParaRPr>
          </a:p>
          <a:p>
            <a:pPr marL="533400">
              <a:spcAft>
                <a:spcPts val="400"/>
              </a:spcAft>
              <a:tabLst>
                <a:tab pos="542925" algn="l"/>
                <a:tab pos="1700213" algn="l"/>
              </a:tabLst>
            </a:pPr>
            <a:r>
              <a:rPr lang="en-US" sz="4000" b="1" dirty="0">
                <a:solidFill>
                  <a:schemeClr val="bg2">
                    <a:lumMod val="75000"/>
                  </a:schemeClr>
                </a:solidFill>
                <a:latin typeface="Century Gothic"/>
                <a:cs typeface="Calibri"/>
              </a:rPr>
              <a:t>6</a:t>
            </a:r>
            <a:r>
              <a:rPr lang="en-US" sz="3200" b="1" dirty="0">
                <a:solidFill>
                  <a:srgbClr val="0099CC"/>
                </a:solidFill>
                <a:latin typeface="Century Gothic"/>
                <a:cs typeface="Calibri"/>
              </a:rPr>
              <a:t> </a:t>
            </a:r>
            <a:r>
              <a:rPr lang="en-US" sz="3200" dirty="0">
                <a:latin typeface="Century Gothic"/>
                <a:cs typeface="Calibri"/>
              </a:rPr>
              <a:t> 	</a:t>
            </a:r>
            <a:r>
              <a:rPr lang="en-US" sz="2800" dirty="0">
                <a:latin typeface="Century Gothic"/>
                <a:cs typeface="Calibri"/>
              </a:rPr>
              <a:t>spin-off companies</a:t>
            </a:r>
          </a:p>
          <a:p>
            <a:pPr marL="533400">
              <a:spcAft>
                <a:spcPts val="400"/>
              </a:spcAft>
              <a:tabLst>
                <a:tab pos="542925" algn="l"/>
                <a:tab pos="1700213" algn="l"/>
              </a:tabLst>
            </a:pPr>
            <a:r>
              <a:rPr lang="en-US" sz="4000" b="1" dirty="0">
                <a:solidFill>
                  <a:srgbClr val="0099CC"/>
                </a:solidFill>
                <a:latin typeface="Century Gothic"/>
                <a:cs typeface="Calibri"/>
              </a:rPr>
              <a:t>8 </a:t>
            </a:r>
            <a:r>
              <a:rPr lang="en-US" sz="3200" dirty="0">
                <a:latin typeface="Century Gothic"/>
                <a:cs typeface="Calibri"/>
              </a:rPr>
              <a:t> 	</a:t>
            </a:r>
            <a:r>
              <a:rPr lang="en-US" sz="2800" dirty="0">
                <a:latin typeface="Century Gothic"/>
                <a:cs typeface="Calibri"/>
              </a:rPr>
              <a:t>IP + </a:t>
            </a:r>
            <a:r>
              <a:rPr lang="en-US" sz="4000" b="1" dirty="0">
                <a:solidFill>
                  <a:srgbClr val="0099CC"/>
                </a:solidFill>
                <a:latin typeface="Century Gothic"/>
                <a:cs typeface="Calibri"/>
              </a:rPr>
              <a:t>5</a:t>
            </a:r>
            <a:r>
              <a:rPr lang="en-US" sz="2800" dirty="0">
                <a:latin typeface="Century Gothic"/>
                <a:cs typeface="Calibri"/>
              </a:rPr>
              <a:t> patents filed + </a:t>
            </a:r>
            <a:r>
              <a:rPr lang="en-US" sz="4000" b="1" dirty="0">
                <a:solidFill>
                  <a:srgbClr val="0099CC"/>
                </a:solidFill>
                <a:latin typeface="Century Gothic"/>
                <a:cs typeface="Calibri"/>
              </a:rPr>
              <a:t>3</a:t>
            </a:r>
            <a:r>
              <a:rPr lang="en-US" sz="2800" dirty="0">
                <a:latin typeface="Century Gothic"/>
                <a:cs typeface="Calibri"/>
              </a:rPr>
              <a:t> invention disclosures</a:t>
            </a:r>
          </a:p>
          <a:p>
            <a:pPr marL="533400">
              <a:spcAft>
                <a:spcPts val="400"/>
              </a:spcAft>
              <a:tabLst>
                <a:tab pos="542925" algn="l"/>
                <a:tab pos="1700213" algn="l"/>
              </a:tabLst>
            </a:pPr>
            <a:r>
              <a:rPr lang="en-US" sz="4000" b="1" dirty="0">
                <a:solidFill>
                  <a:srgbClr val="0099CC"/>
                </a:solidFill>
                <a:latin typeface="Century Gothic"/>
                <a:cs typeface="Calibri"/>
              </a:rPr>
              <a:t>24</a:t>
            </a:r>
            <a:r>
              <a:rPr lang="en-US" sz="3200" b="1" dirty="0">
                <a:solidFill>
                  <a:srgbClr val="0099CC"/>
                </a:solidFill>
                <a:latin typeface="Century Gothic"/>
                <a:cs typeface="Calibri"/>
              </a:rPr>
              <a:t> 	</a:t>
            </a:r>
            <a:r>
              <a:rPr lang="en-US" sz="2800" dirty="0">
                <a:latin typeface="Century Gothic"/>
                <a:cs typeface="Calibri"/>
              </a:rPr>
              <a:t>pre-clinical technology dossiers/Portfolio of Documents</a:t>
            </a:r>
          </a:p>
          <a:p>
            <a:pPr marL="533400">
              <a:spcAft>
                <a:spcPts val="400"/>
              </a:spcAft>
              <a:tabLst>
                <a:tab pos="542925" algn="l"/>
                <a:tab pos="1700213" algn="l"/>
              </a:tabLst>
            </a:pPr>
            <a:r>
              <a:rPr lang="en-US" sz="4000" b="1" dirty="0">
                <a:solidFill>
                  <a:srgbClr val="0099CC"/>
                </a:solidFill>
                <a:latin typeface="Century Gothic"/>
                <a:cs typeface="Calibri"/>
              </a:rPr>
              <a:t>25</a:t>
            </a:r>
            <a:r>
              <a:rPr lang="en-US" sz="3200" dirty="0">
                <a:latin typeface="Century Gothic"/>
                <a:cs typeface="Calibri"/>
              </a:rPr>
              <a:t> 	</a:t>
            </a:r>
            <a:r>
              <a:rPr lang="en-US" sz="2800" dirty="0">
                <a:latin typeface="Century Gothic"/>
                <a:cs typeface="Calibri"/>
              </a:rPr>
              <a:t>partner/project agreements</a:t>
            </a:r>
          </a:p>
          <a:p>
            <a:pPr marL="533400">
              <a:spcAft>
                <a:spcPts val="400"/>
              </a:spcAft>
              <a:tabLst>
                <a:tab pos="542925" algn="l"/>
                <a:tab pos="1700213" algn="l"/>
              </a:tabLst>
            </a:pPr>
            <a:r>
              <a:rPr lang="en-US" sz="4000" b="1" dirty="0">
                <a:solidFill>
                  <a:srgbClr val="0099CC"/>
                </a:solidFill>
                <a:latin typeface="Century Gothic"/>
                <a:cs typeface="Calibri"/>
              </a:rPr>
              <a:t>25</a:t>
            </a:r>
            <a:r>
              <a:rPr lang="en-US" sz="3200" dirty="0">
                <a:latin typeface="Century Gothic"/>
                <a:cs typeface="Calibri"/>
              </a:rPr>
              <a:t> 	</a:t>
            </a:r>
            <a:r>
              <a:rPr lang="en-US" sz="2800" dirty="0">
                <a:latin typeface="Century Gothic"/>
                <a:cs typeface="Calibri"/>
              </a:rPr>
              <a:t>jobs created</a:t>
            </a:r>
          </a:p>
          <a:p>
            <a:pPr marL="533400">
              <a:spcAft>
                <a:spcPts val="400"/>
              </a:spcAft>
              <a:tabLst>
                <a:tab pos="542925" algn="l"/>
                <a:tab pos="1700213" algn="l"/>
              </a:tabLst>
            </a:pPr>
            <a:r>
              <a:rPr lang="en-US" sz="4000" b="1" dirty="0">
                <a:solidFill>
                  <a:srgbClr val="0099CC"/>
                </a:solidFill>
                <a:latin typeface="Century Gothic"/>
                <a:cs typeface="Calibri"/>
              </a:rPr>
              <a:t>53</a:t>
            </a:r>
            <a:r>
              <a:rPr lang="en-US" sz="3200" b="1" dirty="0">
                <a:solidFill>
                  <a:srgbClr val="0099CC"/>
                </a:solidFill>
                <a:latin typeface="Century Gothic"/>
                <a:cs typeface="Calibri"/>
              </a:rPr>
              <a:t> 	</a:t>
            </a:r>
            <a:r>
              <a:rPr lang="en-US" sz="2800" dirty="0">
                <a:latin typeface="Century Gothic"/>
                <a:cs typeface="Calibri"/>
              </a:rPr>
              <a:t>peer-reviewed publications    </a:t>
            </a:r>
            <a:r>
              <a:rPr lang="en-US" sz="4000" b="1" dirty="0">
                <a:solidFill>
                  <a:srgbClr val="0099CC"/>
                </a:solidFill>
                <a:latin typeface="Century Gothic"/>
                <a:cs typeface="Calibri"/>
              </a:rPr>
              <a:t>628</a:t>
            </a:r>
            <a:r>
              <a:rPr lang="en-US" sz="2800" dirty="0">
                <a:latin typeface="Century Gothic"/>
                <a:cs typeface="Calibri"/>
              </a:rPr>
              <a:t> total publications</a:t>
            </a:r>
          </a:p>
          <a:p>
            <a:pPr marL="533400">
              <a:tabLst>
                <a:tab pos="542925" algn="l"/>
                <a:tab pos="1700213" algn="l"/>
              </a:tabLst>
            </a:pPr>
            <a:r>
              <a:rPr lang="en-US" sz="4000" b="1" dirty="0">
                <a:solidFill>
                  <a:srgbClr val="0099CC"/>
                </a:solidFill>
                <a:latin typeface="Century Gothic"/>
                <a:cs typeface="Calibri"/>
              </a:rPr>
              <a:t>248</a:t>
            </a:r>
            <a:r>
              <a:rPr lang="en-US" sz="3200" b="1" dirty="0">
                <a:solidFill>
                  <a:srgbClr val="0099CC"/>
                </a:solidFill>
                <a:latin typeface="Century Gothic"/>
                <a:cs typeface="Calibri"/>
              </a:rPr>
              <a:t>  	</a:t>
            </a:r>
            <a:r>
              <a:rPr lang="en-US" sz="2800" dirty="0">
                <a:latin typeface="Century Gothic"/>
                <a:cs typeface="Calibri"/>
              </a:rPr>
              <a:t>trainees engaged in research &amp; capacity-building[</a:t>
            </a:r>
            <a:r>
              <a:rPr lang="en-US" sz="2800" i="1" dirty="0">
                <a:latin typeface="Century Gothic"/>
                <a:cs typeface="Calibri"/>
              </a:rPr>
              <a:t>all </a:t>
            </a:r>
            <a:r>
              <a:rPr lang="en-US" sz="2800" i="1" dirty="0" err="1">
                <a:latin typeface="Century Gothic"/>
                <a:cs typeface="Calibri"/>
              </a:rPr>
              <a:t>yrs</a:t>
            </a:r>
            <a:r>
              <a:rPr lang="en-US" sz="2800" dirty="0">
                <a:latin typeface="Century Gothic"/>
                <a:cs typeface="Calibri"/>
              </a:rPr>
              <a:t>]</a:t>
            </a:r>
          </a:p>
          <a:p>
            <a:pPr>
              <a:tabLst>
                <a:tab pos="542925" algn="l"/>
              </a:tabLst>
            </a:pPr>
            <a:endParaRPr lang="en-US" sz="2800" dirty="0">
              <a:latin typeface="Century Gothic"/>
              <a:cs typeface="Calibri"/>
            </a:endParaRPr>
          </a:p>
          <a:p>
            <a:pPr>
              <a:spcBef>
                <a:spcPts val="400"/>
              </a:spcBef>
              <a:spcAft>
                <a:spcPts val="600"/>
              </a:spcAft>
            </a:pPr>
            <a:endParaRPr lang="en-US" sz="3200" dirty="0">
              <a:latin typeface="Century Gothic"/>
              <a:cs typeface="Calibri"/>
            </a:endParaRPr>
          </a:p>
        </p:txBody>
      </p:sp>
    </p:spTree>
    <p:extLst>
      <p:ext uri="{BB962C8B-B14F-4D97-AF65-F5344CB8AC3E}">
        <p14:creationId xmlns:p14="http://schemas.microsoft.com/office/powerpoint/2010/main" val="230007076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7B55D5-DF53-09D2-35A7-F51A5AB93115}"/>
              </a:ext>
            </a:extLst>
          </p:cNvPr>
          <p:cNvSpPr/>
          <p:nvPr/>
        </p:nvSpPr>
        <p:spPr>
          <a:xfrm>
            <a:off x="236640" y="297775"/>
            <a:ext cx="8212070" cy="369332"/>
          </a:xfrm>
          <a:prstGeom prst="rect">
            <a:avLst/>
          </a:prstGeom>
        </p:spPr>
        <p:txBody>
          <a:bodyPr wrap="square">
            <a:spAutoFit/>
          </a:bodyPr>
          <a:lstStyle/>
          <a:p>
            <a:pPr lvl="0">
              <a:defRPr/>
            </a:pPr>
            <a:r>
              <a:rPr lang="en-US" dirty="0">
                <a:solidFill>
                  <a:srgbClr val="2D3F90"/>
                </a:solidFill>
                <a:latin typeface="Century Gothic" panose="020B0502020202020204" pitchFamily="34" charset="0"/>
              </a:rPr>
              <a:t>The Nanomedicines Innovation Network (NMIN)</a:t>
            </a:r>
            <a:endParaRPr lang="en-CA" dirty="0">
              <a:solidFill>
                <a:srgbClr val="2D3F90"/>
              </a:solidFill>
              <a:latin typeface="Century Gothic" panose="020B0502020202020204" pitchFamily="34" charset="0"/>
            </a:endParaRPr>
          </a:p>
        </p:txBody>
      </p:sp>
      <p:sp>
        <p:nvSpPr>
          <p:cNvPr id="12" name="TextBox 11">
            <a:extLst>
              <a:ext uri="{FF2B5EF4-FFF2-40B4-BE49-F238E27FC236}">
                <a16:creationId xmlns:a16="http://schemas.microsoft.com/office/drawing/2014/main" id="{35F12D61-AA4E-0C54-F1AA-9F97752E2E91}"/>
              </a:ext>
            </a:extLst>
          </p:cNvPr>
          <p:cNvSpPr txBox="1"/>
          <p:nvPr/>
        </p:nvSpPr>
        <p:spPr>
          <a:xfrm>
            <a:off x="256190" y="743710"/>
            <a:ext cx="6646788"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D3F90"/>
                </a:solidFill>
                <a:effectLst/>
                <a:uLnTx/>
                <a:uFillTx/>
                <a:latin typeface="Century Gothic" panose="020B0502020202020204" pitchFamily="34" charset="0"/>
                <a:ea typeface="+mn-ea"/>
                <a:cs typeface="+mn-cs"/>
              </a:rPr>
              <a:t>NMIN’s HQP Program</a:t>
            </a:r>
            <a:endParaRPr kumimoji="0" lang="en-CA" sz="2800" b="1" i="0" u="none" strike="noStrike" kern="1200" cap="none" spc="0" normalizeH="0" baseline="0" noProof="0" dirty="0">
              <a:ln>
                <a:noFill/>
              </a:ln>
              <a:solidFill>
                <a:srgbClr val="2D3F9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86D778FA-34A7-535E-B3E4-1751A184E48D}"/>
              </a:ext>
            </a:extLst>
          </p:cNvPr>
          <p:cNvSpPr txBox="1"/>
          <p:nvPr/>
        </p:nvSpPr>
        <p:spPr>
          <a:xfrm>
            <a:off x="317670" y="1556550"/>
            <a:ext cx="6603285" cy="369332"/>
          </a:xfrm>
          <a:prstGeom prst="rect">
            <a:avLst/>
          </a:prstGeom>
          <a:noFill/>
        </p:spPr>
        <p:txBody>
          <a:bodyPr wrap="square" rtlCol="0">
            <a:spAutoFit/>
          </a:bodyPr>
          <a:lstStyle/>
          <a:p>
            <a:pPr lvl="0">
              <a:spcBef>
                <a:spcPts val="1200"/>
              </a:spcBef>
              <a:spcAft>
                <a:spcPts val="1000"/>
              </a:spcAft>
              <a:defRPr/>
            </a:pPr>
            <a:r>
              <a:rPr lang="en-US" dirty="0">
                <a:latin typeface="Century Gothic" panose="020B0502020202020204" pitchFamily="34" charset="0"/>
              </a:rPr>
              <a:t>NMIN HQP 2022 = </a:t>
            </a:r>
            <a:r>
              <a:rPr lang="en-US" b="1" dirty="0">
                <a:latin typeface="Century Gothic" panose="020B0502020202020204" pitchFamily="34" charset="0"/>
              </a:rPr>
              <a:t>168</a:t>
            </a:r>
          </a:p>
        </p:txBody>
      </p:sp>
      <p:pic>
        <p:nvPicPr>
          <p:cNvPr id="15" name="Picture 14" descr="A group of people posing for a photo&#10;&#10;Description automatically generated">
            <a:extLst>
              <a:ext uri="{FF2B5EF4-FFF2-40B4-BE49-F238E27FC236}">
                <a16:creationId xmlns:a16="http://schemas.microsoft.com/office/drawing/2014/main" id="{F609771E-F32B-2AC4-11C9-90EC294647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7" y="4208651"/>
            <a:ext cx="12266232" cy="3486822"/>
          </a:xfrm>
          <a:prstGeom prst="rect">
            <a:avLst/>
          </a:prstGeom>
        </p:spPr>
      </p:pic>
      <p:graphicFrame>
        <p:nvGraphicFramePr>
          <p:cNvPr id="16" name="Chart 15">
            <a:extLst>
              <a:ext uri="{FF2B5EF4-FFF2-40B4-BE49-F238E27FC236}">
                <a16:creationId xmlns:a16="http://schemas.microsoft.com/office/drawing/2014/main" id="{2211D45E-4B4B-1348-DDA7-ECBEAB11832F}"/>
              </a:ext>
            </a:extLst>
          </p:cNvPr>
          <p:cNvGraphicFramePr/>
          <p:nvPr>
            <p:extLst>
              <p:ext uri="{D42A27DB-BD31-4B8C-83A1-F6EECF244321}">
                <p14:modId xmlns:p14="http://schemas.microsoft.com/office/powerpoint/2010/main" val="3328834186"/>
              </p:ext>
            </p:extLst>
          </p:nvPr>
        </p:nvGraphicFramePr>
        <p:xfrm>
          <a:off x="3299765" y="833357"/>
          <a:ext cx="5934057" cy="3676275"/>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a:extLst>
              <a:ext uri="{FF2B5EF4-FFF2-40B4-BE49-F238E27FC236}">
                <a16:creationId xmlns:a16="http://schemas.microsoft.com/office/drawing/2014/main" id="{02DFA3B6-99DD-89B7-27AB-A0C1A533309D}"/>
              </a:ext>
            </a:extLst>
          </p:cNvPr>
          <p:cNvSpPr txBox="1"/>
          <p:nvPr/>
        </p:nvSpPr>
        <p:spPr>
          <a:xfrm>
            <a:off x="7124585" y="1097103"/>
            <a:ext cx="1978429" cy="369332"/>
          </a:xfrm>
          <a:prstGeom prst="rect">
            <a:avLst/>
          </a:prstGeom>
          <a:noFill/>
        </p:spPr>
        <p:txBody>
          <a:bodyPr wrap="square" rtlCol="0">
            <a:spAutoFit/>
          </a:bodyPr>
          <a:lstStyle/>
          <a:p>
            <a:r>
              <a:rPr lang="en-US" b="1" dirty="0">
                <a:latin typeface="Century Gothic" panose="020B0502020202020204" pitchFamily="34" charset="0"/>
              </a:rPr>
              <a:t>By level</a:t>
            </a:r>
            <a:endParaRPr lang="en-CA" b="1" dirty="0">
              <a:latin typeface="Century Gothic" panose="020B0502020202020204" pitchFamily="34" charset="0"/>
            </a:endParaRPr>
          </a:p>
        </p:txBody>
      </p:sp>
      <p:graphicFrame>
        <p:nvGraphicFramePr>
          <p:cNvPr id="18" name="Chart 17">
            <a:extLst>
              <a:ext uri="{FF2B5EF4-FFF2-40B4-BE49-F238E27FC236}">
                <a16:creationId xmlns:a16="http://schemas.microsoft.com/office/drawing/2014/main" id="{FB813DE3-5A99-34F6-8EE0-BB67D4C76C2C}"/>
              </a:ext>
            </a:extLst>
          </p:cNvPr>
          <p:cNvGraphicFramePr/>
          <p:nvPr>
            <p:extLst>
              <p:ext uri="{D42A27DB-BD31-4B8C-83A1-F6EECF244321}">
                <p14:modId xmlns:p14="http://schemas.microsoft.com/office/powerpoint/2010/main" val="3209279513"/>
              </p:ext>
            </p:extLst>
          </p:nvPr>
        </p:nvGraphicFramePr>
        <p:xfrm>
          <a:off x="1254605" y="1932296"/>
          <a:ext cx="2111835" cy="2239158"/>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a:extLst>
              <a:ext uri="{FF2B5EF4-FFF2-40B4-BE49-F238E27FC236}">
                <a16:creationId xmlns:a16="http://schemas.microsoft.com/office/drawing/2014/main" id="{65737B6B-C8A0-C9C9-C9D3-E7BE1D5B5697}"/>
              </a:ext>
            </a:extLst>
          </p:cNvPr>
          <p:cNvSpPr txBox="1"/>
          <p:nvPr/>
        </p:nvSpPr>
        <p:spPr>
          <a:xfrm>
            <a:off x="324099" y="1932296"/>
            <a:ext cx="1978429" cy="369332"/>
          </a:xfrm>
          <a:prstGeom prst="rect">
            <a:avLst/>
          </a:prstGeom>
          <a:noFill/>
        </p:spPr>
        <p:txBody>
          <a:bodyPr wrap="square" rtlCol="0">
            <a:spAutoFit/>
          </a:bodyPr>
          <a:lstStyle/>
          <a:p>
            <a:r>
              <a:rPr lang="en-US" b="1" dirty="0">
                <a:latin typeface="Century Gothic" panose="020B0502020202020204" pitchFamily="34" charset="0"/>
              </a:rPr>
              <a:t>By gender</a:t>
            </a:r>
            <a:endParaRPr lang="en-CA" b="1" dirty="0">
              <a:latin typeface="Century Gothic" panose="020B0502020202020204" pitchFamily="34" charset="0"/>
            </a:endParaRPr>
          </a:p>
        </p:txBody>
      </p:sp>
      <p:sp>
        <p:nvSpPr>
          <p:cNvPr id="2" name="Rectangle 1">
            <a:extLst>
              <a:ext uri="{FF2B5EF4-FFF2-40B4-BE49-F238E27FC236}">
                <a16:creationId xmlns:a16="http://schemas.microsoft.com/office/drawing/2014/main" id="{7630A670-A1DE-6CB3-DF0F-893272289B05}"/>
              </a:ext>
            </a:extLst>
          </p:cNvPr>
          <p:cNvSpPr/>
          <p:nvPr/>
        </p:nvSpPr>
        <p:spPr>
          <a:xfrm>
            <a:off x="9233822" y="495179"/>
            <a:ext cx="2861356" cy="348460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2F096EAA-354F-9CCE-992E-58969A36B09C}"/>
              </a:ext>
            </a:extLst>
          </p:cNvPr>
          <p:cNvSpPr txBox="1"/>
          <p:nvPr/>
        </p:nvSpPr>
        <p:spPr>
          <a:xfrm>
            <a:off x="9304353" y="1529461"/>
            <a:ext cx="2790825" cy="1528624"/>
          </a:xfrm>
          <a:prstGeom prst="rect">
            <a:avLst/>
          </a:prstGeom>
          <a:noFill/>
        </p:spPr>
        <p:txBody>
          <a:bodyPr wrap="square">
            <a:spAutoFit/>
          </a:bodyPr>
          <a:lstStyle/>
          <a:p>
            <a:pPr>
              <a:spcBef>
                <a:spcPts val="400"/>
              </a:spcBef>
            </a:pPr>
            <a:r>
              <a:rPr lang="en-US" sz="1600" b="1" dirty="0">
                <a:solidFill>
                  <a:srgbClr val="0099CC"/>
                </a:solidFill>
                <a:latin typeface="Century Gothic"/>
                <a:cs typeface="Calibri"/>
              </a:rPr>
              <a:t>8 </a:t>
            </a:r>
            <a:r>
              <a:rPr lang="en-US" sz="1600" dirty="0">
                <a:latin typeface="Century Gothic"/>
                <a:cs typeface="Calibri"/>
              </a:rPr>
              <a:t>PhD awards</a:t>
            </a:r>
          </a:p>
          <a:p>
            <a:pPr>
              <a:spcBef>
                <a:spcPts val="400"/>
              </a:spcBef>
            </a:pPr>
            <a:r>
              <a:rPr lang="en-US" sz="1600" b="1" dirty="0">
                <a:solidFill>
                  <a:srgbClr val="0099CC"/>
                </a:solidFill>
                <a:latin typeface="Century Gothic"/>
                <a:cs typeface="Calibri"/>
              </a:rPr>
              <a:t>7 </a:t>
            </a:r>
            <a:r>
              <a:rPr lang="en-US" sz="1600" dirty="0">
                <a:latin typeface="Century Gothic"/>
                <a:cs typeface="Calibri"/>
              </a:rPr>
              <a:t>Master’s awards</a:t>
            </a:r>
          </a:p>
          <a:p>
            <a:pPr>
              <a:spcBef>
                <a:spcPts val="400"/>
              </a:spcBef>
            </a:pPr>
            <a:r>
              <a:rPr lang="en-US" sz="1600" b="1" dirty="0">
                <a:solidFill>
                  <a:srgbClr val="0099CC"/>
                </a:solidFill>
                <a:latin typeface="Century Gothic"/>
                <a:cs typeface="Calibri"/>
              </a:rPr>
              <a:t>4</a:t>
            </a:r>
            <a:r>
              <a:rPr lang="en-US" sz="1600" dirty="0">
                <a:latin typeface="Century Gothic"/>
                <a:cs typeface="Calibri"/>
              </a:rPr>
              <a:t> Postdoctoral awards</a:t>
            </a:r>
          </a:p>
          <a:p>
            <a:pPr marL="361950" indent="-361950">
              <a:spcBef>
                <a:spcPts val="400"/>
              </a:spcBef>
            </a:pPr>
            <a:r>
              <a:rPr lang="en-US" sz="1600" b="1" dirty="0">
                <a:solidFill>
                  <a:srgbClr val="0099CC"/>
                </a:solidFill>
                <a:latin typeface="Century Gothic"/>
                <a:cs typeface="Calibri"/>
              </a:rPr>
              <a:t>5</a:t>
            </a:r>
            <a:r>
              <a:rPr lang="en-US" sz="1600" dirty="0">
                <a:latin typeface="Century Gothic"/>
                <a:cs typeface="Calibri"/>
              </a:rPr>
              <a:t> NMIN/</a:t>
            </a:r>
            <a:r>
              <a:rPr lang="en-US" sz="1600" dirty="0" err="1">
                <a:latin typeface="Century Gothic"/>
                <a:cs typeface="Calibri"/>
              </a:rPr>
              <a:t>Mitacs</a:t>
            </a:r>
            <a:r>
              <a:rPr lang="en-US" sz="1600" dirty="0">
                <a:latin typeface="Century Gothic"/>
                <a:cs typeface="Calibri"/>
              </a:rPr>
              <a:t> internships</a:t>
            </a:r>
          </a:p>
          <a:p>
            <a:pPr marL="361950" indent="-361950">
              <a:spcBef>
                <a:spcPts val="400"/>
              </a:spcBef>
            </a:pPr>
            <a:r>
              <a:rPr lang="en-US" sz="1600" b="1" dirty="0">
                <a:solidFill>
                  <a:srgbClr val="0099CC"/>
                </a:solidFill>
                <a:latin typeface="Century Gothic"/>
                <a:cs typeface="Calibri"/>
              </a:rPr>
              <a:t>14</a:t>
            </a:r>
            <a:r>
              <a:rPr lang="en-US" sz="1600" dirty="0">
                <a:latin typeface="Century Gothic"/>
                <a:cs typeface="Calibri"/>
              </a:rPr>
              <a:t> Undergrad studentships</a:t>
            </a:r>
          </a:p>
        </p:txBody>
      </p:sp>
      <p:sp>
        <p:nvSpPr>
          <p:cNvPr id="13" name="TextBox 12">
            <a:extLst>
              <a:ext uri="{FF2B5EF4-FFF2-40B4-BE49-F238E27FC236}">
                <a16:creationId xmlns:a16="http://schemas.microsoft.com/office/drawing/2014/main" id="{0F1995D2-9F48-30C2-5B84-C30A244D0F4B}"/>
              </a:ext>
            </a:extLst>
          </p:cNvPr>
          <p:cNvSpPr txBox="1"/>
          <p:nvPr/>
        </p:nvSpPr>
        <p:spPr>
          <a:xfrm>
            <a:off x="9304353" y="1097103"/>
            <a:ext cx="1978429" cy="369332"/>
          </a:xfrm>
          <a:prstGeom prst="rect">
            <a:avLst/>
          </a:prstGeom>
          <a:noFill/>
        </p:spPr>
        <p:txBody>
          <a:bodyPr wrap="square" rtlCol="0">
            <a:spAutoFit/>
          </a:bodyPr>
          <a:lstStyle/>
          <a:p>
            <a:r>
              <a:rPr lang="en-US" b="1" dirty="0">
                <a:latin typeface="Century Gothic" panose="020B0502020202020204" pitchFamily="34" charset="0"/>
              </a:rPr>
              <a:t>Awards granted</a:t>
            </a:r>
            <a:endParaRPr lang="en-CA" b="1" dirty="0">
              <a:latin typeface="Century Gothic" panose="020B0502020202020204" pitchFamily="34" charset="0"/>
            </a:endParaRPr>
          </a:p>
        </p:txBody>
      </p:sp>
      <p:sp>
        <p:nvSpPr>
          <p:cNvPr id="4" name="Rectangle 3">
            <a:extLst>
              <a:ext uri="{FF2B5EF4-FFF2-40B4-BE49-F238E27FC236}">
                <a16:creationId xmlns:a16="http://schemas.microsoft.com/office/drawing/2014/main" id="{781D7A8E-F671-A816-6D14-FE8E2B79B289}"/>
              </a:ext>
            </a:extLst>
          </p:cNvPr>
          <p:cNvSpPr/>
          <p:nvPr/>
        </p:nvSpPr>
        <p:spPr>
          <a:xfrm>
            <a:off x="317670" y="5623560"/>
            <a:ext cx="11554290" cy="76515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1C80E53C-D488-C6A0-77DC-04C2260C5099}"/>
              </a:ext>
            </a:extLst>
          </p:cNvPr>
          <p:cNvSpPr txBox="1"/>
          <p:nvPr/>
        </p:nvSpPr>
        <p:spPr>
          <a:xfrm>
            <a:off x="472440" y="5688081"/>
            <a:ext cx="5760720" cy="923330"/>
          </a:xfrm>
          <a:prstGeom prst="rect">
            <a:avLst/>
          </a:prstGeom>
          <a:noFill/>
        </p:spPr>
        <p:txBody>
          <a:bodyPr wrap="square" rtlCol="0">
            <a:spAutoFit/>
          </a:bodyPr>
          <a:lstStyle/>
          <a:p>
            <a:r>
              <a:rPr lang="en-US" b="1" dirty="0">
                <a:solidFill>
                  <a:srgbClr val="0099CC"/>
                </a:solidFill>
                <a:latin typeface="Century Gothic"/>
                <a:cs typeface="Calibri"/>
              </a:rPr>
              <a:t>19 </a:t>
            </a:r>
            <a:r>
              <a:rPr lang="en-US" dirty="0">
                <a:latin typeface="Century Gothic"/>
                <a:cs typeface="Calibri"/>
              </a:rPr>
              <a:t>HQP received Advanced Training Certification</a:t>
            </a:r>
          </a:p>
          <a:p>
            <a:r>
              <a:rPr lang="en-US" b="1" dirty="0">
                <a:solidFill>
                  <a:srgbClr val="0099CC"/>
                </a:solidFill>
                <a:latin typeface="Century Gothic"/>
                <a:cs typeface="Calibri"/>
              </a:rPr>
              <a:t>31</a:t>
            </a:r>
            <a:r>
              <a:rPr lang="en-US" dirty="0">
                <a:latin typeface="Century Gothic"/>
                <a:cs typeface="Calibri"/>
              </a:rPr>
              <a:t> HQP delivered Research Presentations</a:t>
            </a:r>
          </a:p>
          <a:p>
            <a:endParaRPr lang="en-CA" dirty="0"/>
          </a:p>
        </p:txBody>
      </p:sp>
      <p:sp>
        <p:nvSpPr>
          <p:cNvPr id="20" name="TextBox 19">
            <a:extLst>
              <a:ext uri="{FF2B5EF4-FFF2-40B4-BE49-F238E27FC236}">
                <a16:creationId xmlns:a16="http://schemas.microsoft.com/office/drawing/2014/main" id="{EED66133-DA82-A54E-6A2D-5E93C4D94E0A}"/>
              </a:ext>
            </a:extLst>
          </p:cNvPr>
          <p:cNvSpPr txBox="1"/>
          <p:nvPr/>
        </p:nvSpPr>
        <p:spPr>
          <a:xfrm>
            <a:off x="9304353" y="3236876"/>
            <a:ext cx="2790825" cy="646331"/>
          </a:xfrm>
          <a:prstGeom prst="rect">
            <a:avLst/>
          </a:prstGeom>
          <a:noFill/>
        </p:spPr>
        <p:txBody>
          <a:bodyPr wrap="square" rtlCol="0">
            <a:spAutoFit/>
          </a:bodyPr>
          <a:lstStyle/>
          <a:p>
            <a:r>
              <a:rPr lang="en-US" b="1" dirty="0">
                <a:latin typeface="Century Gothic" panose="020B0502020202020204" pitchFamily="34" charset="0"/>
              </a:rPr>
              <a:t>HQP research investments  </a:t>
            </a:r>
            <a:r>
              <a:rPr lang="en-CA" b="1" dirty="0">
                <a:solidFill>
                  <a:srgbClr val="0099CC"/>
                </a:solidFill>
                <a:latin typeface="Century Gothic"/>
                <a:cs typeface="Calibri"/>
              </a:rPr>
              <a:t>$237,000</a:t>
            </a:r>
          </a:p>
        </p:txBody>
      </p:sp>
      <p:sp>
        <p:nvSpPr>
          <p:cNvPr id="21" name="TextBox 20">
            <a:extLst>
              <a:ext uri="{FF2B5EF4-FFF2-40B4-BE49-F238E27FC236}">
                <a16:creationId xmlns:a16="http://schemas.microsoft.com/office/drawing/2014/main" id="{9445AD6C-4BD9-7DAF-6AB9-D5C9E91361D7}"/>
              </a:ext>
            </a:extLst>
          </p:cNvPr>
          <p:cNvSpPr txBox="1"/>
          <p:nvPr/>
        </p:nvSpPr>
        <p:spPr>
          <a:xfrm>
            <a:off x="6175622" y="5694257"/>
            <a:ext cx="5760720" cy="923330"/>
          </a:xfrm>
          <a:prstGeom prst="rect">
            <a:avLst/>
          </a:prstGeom>
          <a:noFill/>
        </p:spPr>
        <p:txBody>
          <a:bodyPr wrap="square" rtlCol="0">
            <a:spAutoFit/>
          </a:bodyPr>
          <a:lstStyle/>
          <a:p>
            <a:r>
              <a:rPr lang="en-US" b="1" dirty="0">
                <a:solidFill>
                  <a:srgbClr val="0099CC"/>
                </a:solidFill>
                <a:latin typeface="Century Gothic"/>
                <a:cs typeface="Calibri"/>
              </a:rPr>
              <a:t>31   </a:t>
            </a:r>
            <a:r>
              <a:rPr lang="en-US" dirty="0">
                <a:latin typeface="Century Gothic"/>
                <a:cs typeface="Calibri"/>
              </a:rPr>
              <a:t>HQP meaningfully employed</a:t>
            </a:r>
          </a:p>
          <a:p>
            <a:r>
              <a:rPr lang="en-US" b="1" dirty="0">
                <a:solidFill>
                  <a:srgbClr val="0099CC"/>
                </a:solidFill>
                <a:latin typeface="Century Gothic"/>
                <a:cs typeface="Calibri"/>
              </a:rPr>
              <a:t>155</a:t>
            </a:r>
            <a:r>
              <a:rPr lang="en-US" dirty="0">
                <a:latin typeface="Century Gothic"/>
                <a:cs typeface="Calibri"/>
              </a:rPr>
              <a:t> HQP partook of NMIN learning opportunities</a:t>
            </a:r>
          </a:p>
          <a:p>
            <a:endParaRPr lang="en-CA" dirty="0"/>
          </a:p>
        </p:txBody>
      </p:sp>
      <p:sp>
        <p:nvSpPr>
          <p:cNvPr id="6" name="TextBox 5">
            <a:extLst>
              <a:ext uri="{FF2B5EF4-FFF2-40B4-BE49-F238E27FC236}">
                <a16:creationId xmlns:a16="http://schemas.microsoft.com/office/drawing/2014/main" id="{5D00224E-0291-B17F-7DAB-2A1EFEA9C4CC}"/>
              </a:ext>
            </a:extLst>
          </p:cNvPr>
          <p:cNvSpPr txBox="1"/>
          <p:nvPr/>
        </p:nvSpPr>
        <p:spPr>
          <a:xfrm>
            <a:off x="9304353" y="683568"/>
            <a:ext cx="2173240" cy="369332"/>
          </a:xfrm>
          <a:prstGeom prst="rect">
            <a:avLst/>
          </a:prstGeom>
          <a:noFill/>
        </p:spPr>
        <p:txBody>
          <a:bodyPr wrap="square" rtlCol="0">
            <a:spAutoFit/>
          </a:bodyPr>
          <a:lstStyle/>
          <a:p>
            <a:r>
              <a:rPr lang="en-US" dirty="0">
                <a:latin typeface="Century Gothic" panose="020B0502020202020204" pitchFamily="34" charset="0"/>
              </a:rPr>
              <a:t>2019-2022</a:t>
            </a:r>
            <a:endParaRPr lang="en-CA" dirty="0"/>
          </a:p>
        </p:txBody>
      </p:sp>
      <p:sp>
        <p:nvSpPr>
          <p:cNvPr id="23" name="Rectangle 22">
            <a:extLst>
              <a:ext uri="{FF2B5EF4-FFF2-40B4-BE49-F238E27FC236}">
                <a16:creationId xmlns:a16="http://schemas.microsoft.com/office/drawing/2014/main" id="{289AC680-9CD2-F027-58BB-918C0D7C7A96}"/>
              </a:ext>
            </a:extLst>
          </p:cNvPr>
          <p:cNvSpPr/>
          <p:nvPr/>
        </p:nvSpPr>
        <p:spPr>
          <a:xfrm>
            <a:off x="5322810" y="5354966"/>
            <a:ext cx="1379204" cy="349840"/>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21">
            <a:extLst>
              <a:ext uri="{FF2B5EF4-FFF2-40B4-BE49-F238E27FC236}">
                <a16:creationId xmlns:a16="http://schemas.microsoft.com/office/drawing/2014/main" id="{5FA17442-5302-8C99-A02C-DCF35182ED81}"/>
              </a:ext>
            </a:extLst>
          </p:cNvPr>
          <p:cNvSpPr txBox="1"/>
          <p:nvPr/>
        </p:nvSpPr>
        <p:spPr>
          <a:xfrm>
            <a:off x="5383697" y="5358720"/>
            <a:ext cx="1307559" cy="369332"/>
          </a:xfrm>
          <a:prstGeom prst="rect">
            <a:avLst/>
          </a:prstGeom>
          <a:noFill/>
        </p:spPr>
        <p:txBody>
          <a:bodyPr wrap="square" rtlCol="0">
            <a:spAutoFit/>
          </a:bodyPr>
          <a:lstStyle/>
          <a:p>
            <a:r>
              <a:rPr lang="en-US" dirty="0">
                <a:latin typeface="Century Gothic" panose="020B0502020202020204" pitchFamily="34" charset="0"/>
              </a:rPr>
              <a:t>2019-2022</a:t>
            </a:r>
            <a:endParaRPr lang="en-CA" dirty="0"/>
          </a:p>
        </p:txBody>
      </p:sp>
    </p:spTree>
    <p:extLst>
      <p:ext uri="{BB962C8B-B14F-4D97-AF65-F5344CB8AC3E}">
        <p14:creationId xmlns:p14="http://schemas.microsoft.com/office/powerpoint/2010/main" val="293800912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A61F7F38-8478-CCD2-882E-D9BD73EEF2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14FE2C6-2723-39E4-9F34-3E70414C2640}"/>
              </a:ext>
            </a:extLst>
          </p:cNvPr>
          <p:cNvSpPr/>
          <p:nvPr/>
        </p:nvSpPr>
        <p:spPr>
          <a:xfrm>
            <a:off x="7648832" y="4015946"/>
            <a:ext cx="4077730" cy="1680519"/>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FA9F7C0B-DBF2-DCFF-E9CD-AD573FD1DD05}"/>
              </a:ext>
            </a:extLst>
          </p:cNvPr>
          <p:cNvSpPr txBox="1"/>
          <p:nvPr/>
        </p:nvSpPr>
        <p:spPr>
          <a:xfrm>
            <a:off x="7253416" y="3632886"/>
            <a:ext cx="4744995" cy="3262432"/>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600"/>
              </a:spcAft>
              <a:buClrTx/>
              <a:buSzTx/>
              <a:tabLst/>
              <a:defRPr/>
            </a:pPr>
            <a:r>
              <a:rPr kumimoji="0" lang="en-US" sz="2400"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LEGACY STRATEGIES</a:t>
            </a:r>
          </a:p>
          <a:p>
            <a:pPr marL="271463" marR="0" lvl="0" indent="-2714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Whole platform self-support/self-sustainability</a:t>
            </a:r>
            <a:endParaRPr kumimoji="0" lang="en-US" sz="1400" b="1" u="none" strike="noStrike" kern="1200" cap="none" spc="0" normalizeH="0" baseline="0" noProof="0" dirty="0">
              <a:ln>
                <a:noFill/>
              </a:ln>
              <a:solidFill>
                <a:srgbClr val="0000FF"/>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271463" marR="0" lvl="0" indent="-2714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Parachuting</a:t>
            </a:r>
            <a:r>
              <a:rPr kumimoji="0" lang="en-US" sz="1400" b="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to a new funding program where the Network core/platform or individual constituent component parts are funded as discrete projects</a:t>
            </a:r>
          </a:p>
          <a:p>
            <a:pPr marL="271463" marR="0" lvl="0" indent="-271463"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1"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Bridging</a:t>
            </a:r>
            <a:r>
              <a:rPr kumimoji="0" lang="en-US" sz="1400" b="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to a new team/network where the core/platform becomes a “preferred service provider” to single or multiple new entities</a:t>
            </a:r>
          </a:p>
          <a:p>
            <a:pPr marL="271463" marR="0" lvl="0" indent="-2714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u="none" strike="noStrike" kern="1200" cap="none" spc="0" normalizeH="0" baseline="0" noProof="0" dirty="0">
                <a:ln>
                  <a:noFill/>
                </a:ln>
                <a:solidFill>
                  <a:srgbClr val="002060"/>
                </a:solidFill>
                <a:effectLst/>
                <a:uLnTx/>
                <a:uFillTx/>
                <a:latin typeface="Arial" panose="020B0604020202020204" pitchFamily="34" charset="0"/>
                <a:ea typeface="Times New Roman" panose="02020603050405020304" pitchFamily="18" charset="0"/>
                <a:cs typeface="Arial" panose="020B0604020202020204" pitchFamily="34" charset="0"/>
              </a:rPr>
              <a:t>Grafting</a:t>
            </a:r>
            <a:r>
              <a:rPr kumimoji="0" lang="en-US" sz="1400" b="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on to a new organization’s operations by being absorbed/integrated into another organization’s core mandate</a:t>
            </a:r>
          </a:p>
          <a:p>
            <a:endParaRPr lang="en-CA" dirty="0"/>
          </a:p>
        </p:txBody>
      </p:sp>
      <p:pic>
        <p:nvPicPr>
          <p:cNvPr id="5" name="Picture 4">
            <a:extLst>
              <a:ext uri="{FF2B5EF4-FFF2-40B4-BE49-F238E27FC236}">
                <a16:creationId xmlns:a16="http://schemas.microsoft.com/office/drawing/2014/main" id="{3FF766F2-8C9B-F597-946D-639DEF62739C}"/>
              </a:ext>
            </a:extLst>
          </p:cNvPr>
          <p:cNvPicPr>
            <a:picLocks noChangeAspect="1"/>
          </p:cNvPicPr>
          <p:nvPr/>
        </p:nvPicPr>
        <p:blipFill rotWithShape="1">
          <a:blip r:embed="rId4">
            <a:extLst>
              <a:ext uri="{28A0092B-C50C-407E-A947-70E740481C1C}">
                <a14:useLocalDpi xmlns:a14="http://schemas.microsoft.com/office/drawing/2010/main" val="0"/>
              </a:ext>
            </a:extLst>
          </a:blip>
          <a:srcRect b="68526"/>
          <a:stretch/>
        </p:blipFill>
        <p:spPr>
          <a:xfrm rot="566658">
            <a:off x="-598744" y="4773739"/>
            <a:ext cx="12797110" cy="3357151"/>
          </a:xfrm>
          <a:prstGeom prst="rect">
            <a:avLst/>
          </a:prstGeom>
        </p:spPr>
      </p:pic>
    </p:spTree>
    <p:extLst>
      <p:ext uri="{BB962C8B-B14F-4D97-AF65-F5344CB8AC3E}">
        <p14:creationId xmlns:p14="http://schemas.microsoft.com/office/powerpoint/2010/main" val="53741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F7A442-074B-4BB0-ABA7-3B0FFE06D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39591"/>
            <a:ext cx="12192000" cy="2997228"/>
          </a:xfrm>
          <a:prstGeom prst="rect">
            <a:avLst/>
          </a:prstGeom>
        </p:spPr>
      </p:pic>
      <p:pic>
        <p:nvPicPr>
          <p:cNvPr id="8" name="Picture 7" descr="A close up of a sign&#10;&#10;Description generated with very high confidence">
            <a:extLst>
              <a:ext uri="{FF2B5EF4-FFF2-40B4-BE49-F238E27FC236}">
                <a16:creationId xmlns:a16="http://schemas.microsoft.com/office/drawing/2014/main" id="{22E2BEED-DA48-4E86-9C5D-F33E0E38D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7745" y="412030"/>
            <a:ext cx="1001681" cy="413555"/>
          </a:xfrm>
          <a:prstGeom prst="rect">
            <a:avLst/>
          </a:prstGeom>
        </p:spPr>
      </p:pic>
      <p:sp>
        <p:nvSpPr>
          <p:cNvPr id="5" name="TextBox 4">
            <a:extLst>
              <a:ext uri="{FF2B5EF4-FFF2-40B4-BE49-F238E27FC236}">
                <a16:creationId xmlns:a16="http://schemas.microsoft.com/office/drawing/2014/main" id="{85B7FB7D-0F06-4547-A30D-8F87A2EF1AA0}"/>
              </a:ext>
            </a:extLst>
          </p:cNvPr>
          <p:cNvSpPr txBox="1"/>
          <p:nvPr/>
        </p:nvSpPr>
        <p:spPr>
          <a:xfrm>
            <a:off x="683743" y="1190268"/>
            <a:ext cx="491462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1968"/>
                </a:solidFill>
                <a:effectLst/>
                <a:uLnTx/>
                <a:uFillTx/>
                <a:latin typeface="Roboto Thin" panose="02000000000000000000" pitchFamily="2" charset="0"/>
                <a:ea typeface="+mn-ea"/>
                <a:cs typeface="+mn-cs"/>
              </a:rPr>
              <a:t>Thank you!</a:t>
            </a:r>
          </a:p>
        </p:txBody>
      </p:sp>
      <p:sp>
        <p:nvSpPr>
          <p:cNvPr id="6" name="TextBox 5">
            <a:extLst>
              <a:ext uri="{FF2B5EF4-FFF2-40B4-BE49-F238E27FC236}">
                <a16:creationId xmlns:a16="http://schemas.microsoft.com/office/drawing/2014/main" id="{C61EA727-009D-4101-965F-97650AADA170}"/>
              </a:ext>
            </a:extLst>
          </p:cNvPr>
          <p:cNvSpPr txBox="1"/>
          <p:nvPr/>
        </p:nvSpPr>
        <p:spPr>
          <a:xfrm>
            <a:off x="5959475" y="5685813"/>
            <a:ext cx="6096000" cy="89255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effectLst/>
                <a:highlight>
                  <a:srgbClr val="FFFF00"/>
                </a:highlight>
                <a:uLnTx/>
                <a:uFillTx/>
                <a:latin typeface="Century Gothic" panose="020B0502020202020204" pitchFamily="34" charset="0"/>
                <a:ea typeface="+mn-ea"/>
                <a:cs typeface="+mn-cs"/>
              </a:rPr>
              <a:t>Presenter Name</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600" dirty="0">
                <a:highlight>
                  <a:srgbClr val="FFFF00"/>
                </a:highlight>
                <a:latin typeface="Century Gothic" panose="020B0502020202020204" pitchFamily="34" charset="0"/>
              </a:rPr>
              <a:t>Email address</a:t>
            </a:r>
            <a:r>
              <a:rPr lang="en-US" sz="2600" dirty="0">
                <a:latin typeface="Century Gothic" panose="020B0502020202020204" pitchFamily="34" charset="0"/>
              </a:rPr>
              <a:t>@nanomedicines.ca</a:t>
            </a:r>
          </a:p>
        </p:txBody>
      </p:sp>
    </p:spTree>
    <p:extLst>
      <p:ext uri="{BB962C8B-B14F-4D97-AF65-F5344CB8AC3E}">
        <p14:creationId xmlns:p14="http://schemas.microsoft.com/office/powerpoint/2010/main" val="129866444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91EA078-FDE8-70EA-6C0E-4FCA55E3B662}"/>
              </a:ext>
            </a:extLst>
          </p:cNvPr>
          <p:cNvSpPr>
            <a:spLocks noGrp="1"/>
          </p:cNvSpPr>
          <p:nvPr>
            <p:ph type="title"/>
          </p:nvPr>
        </p:nvSpPr>
        <p:spPr>
          <a:xfrm>
            <a:off x="838200" y="998800"/>
            <a:ext cx="11691937" cy="737898"/>
          </a:xfrm>
        </p:spPr>
        <p:txBody>
          <a:bodyPr/>
          <a:lstStyle/>
          <a:p>
            <a:r>
              <a:rPr lang="en-US" sz="4400" b="1" dirty="0" err="1">
                <a:latin typeface="Roboto Light" panose="02000000000000000000" pitchFamily="2" charset="0"/>
                <a:ea typeface="Roboto Light" panose="02000000000000000000" pitchFamily="2" charset="0"/>
              </a:rPr>
              <a:t>NanoMedicines</a:t>
            </a:r>
            <a:r>
              <a:rPr lang="en-US" sz="4400" b="1" dirty="0">
                <a:latin typeface="Roboto Light" panose="02000000000000000000" pitchFamily="2" charset="0"/>
                <a:ea typeface="Roboto Light" panose="02000000000000000000" pitchFamily="2" charset="0"/>
              </a:rPr>
              <a:t> Innovation Network (NMIN)</a:t>
            </a:r>
            <a:br>
              <a:rPr lang="en-US" sz="4400" b="1" dirty="0">
                <a:latin typeface="Roboto Light" panose="02000000000000000000" pitchFamily="2" charset="0"/>
                <a:ea typeface="Roboto Light" panose="02000000000000000000" pitchFamily="2" charset="0"/>
              </a:rPr>
            </a:br>
            <a:endParaRPr lang="en-CA" sz="4400" b="1" dirty="0">
              <a:latin typeface="Roboto Light" panose="02000000000000000000" pitchFamily="2" charset="0"/>
              <a:ea typeface="Roboto Light" panose="02000000000000000000" pitchFamily="2" charset="0"/>
            </a:endParaRPr>
          </a:p>
        </p:txBody>
      </p:sp>
      <p:sp>
        <p:nvSpPr>
          <p:cNvPr id="11" name="TextBox 10">
            <a:extLst>
              <a:ext uri="{FF2B5EF4-FFF2-40B4-BE49-F238E27FC236}">
                <a16:creationId xmlns:a16="http://schemas.microsoft.com/office/drawing/2014/main" id="{789FC869-DF12-4866-0842-A60F7A663F62}"/>
              </a:ext>
            </a:extLst>
          </p:cNvPr>
          <p:cNvSpPr txBox="1"/>
          <p:nvPr/>
        </p:nvSpPr>
        <p:spPr>
          <a:xfrm>
            <a:off x="838200" y="1687098"/>
            <a:ext cx="8186470" cy="1723549"/>
          </a:xfrm>
          <a:prstGeom prst="rect">
            <a:avLst/>
          </a:prstGeom>
          <a:noFill/>
        </p:spPr>
        <p:txBody>
          <a:bodyPr wrap="square" lIns="91440" tIns="45720" rIns="91440" bIns="45720" rtlCol="0" anchor="t">
            <a:spAutoFit/>
          </a:bodyPr>
          <a:lstStyle/>
          <a:p>
            <a:pPr>
              <a:defRPr/>
            </a:pPr>
            <a:r>
              <a:rPr kumimoji="0" lang="en-US" sz="2400" b="0" i="0" u="none" strike="noStrike" kern="1200" cap="none" spc="0" normalizeH="0" baseline="0" noProof="0" dirty="0">
                <a:ln>
                  <a:noFill/>
                </a:ln>
                <a:effectLst/>
                <a:uLnTx/>
                <a:uFillTx/>
                <a:latin typeface="Century Gothic"/>
              </a:rPr>
              <a:t>$</a:t>
            </a:r>
            <a:r>
              <a:rPr lang="en-US" sz="2400" dirty="0">
                <a:latin typeface="Century Gothic"/>
              </a:rPr>
              <a:t>19,125,000 </a:t>
            </a:r>
            <a:endParaRPr kumimoji="0" lang="en-US" sz="2400" b="0" i="0" u="none" strike="noStrike" kern="1200" cap="none" spc="0" normalizeH="0" baseline="0" noProof="0" dirty="0">
              <a:ln>
                <a:noFill/>
              </a:ln>
              <a:effectLst/>
              <a:uLnTx/>
              <a:uFillTx/>
              <a:latin typeface="Century Gothic" panose="020B0502020202020204" pitchFamily="34" charset="0"/>
              <a:ea typeface="+mn-ea"/>
              <a:cs typeface="+mn-cs"/>
            </a:endParaRPr>
          </a:p>
          <a:p>
            <a:pPr>
              <a:spcAft>
                <a:spcPts val="1200"/>
              </a:spcAft>
              <a:defRPr/>
            </a:pPr>
            <a:r>
              <a:rPr lang="en-US" sz="2400" dirty="0">
                <a:latin typeface="Century Gothic"/>
              </a:rPr>
              <a:t>5</a:t>
            </a:r>
            <a:r>
              <a:rPr kumimoji="0" lang="en-US" sz="2400" b="0" i="0" u="none" strike="noStrike" kern="1200" cap="none" spc="0" normalizeH="0" baseline="0" noProof="0" dirty="0">
                <a:ln>
                  <a:noFill/>
                </a:ln>
                <a:effectLst/>
                <a:uLnTx/>
                <a:uFillTx/>
                <a:latin typeface="Century Gothic"/>
              </a:rPr>
              <a:t> years (</a:t>
            </a:r>
            <a:r>
              <a:rPr lang="en-US" sz="2400" dirty="0">
                <a:latin typeface="Century Gothic"/>
              </a:rPr>
              <a:t>2019-2024</a:t>
            </a:r>
            <a:r>
              <a:rPr kumimoji="0" lang="en-US" sz="2400" b="0" i="0" u="none" strike="noStrike" kern="1200" cap="none" spc="0" normalizeH="0" baseline="0" noProof="0" dirty="0">
                <a:ln>
                  <a:noFill/>
                </a:ln>
                <a:effectLst/>
                <a:uLnTx/>
                <a:uFillTx/>
                <a:latin typeface="Century Gothic"/>
              </a:rPr>
              <a:t>)</a:t>
            </a:r>
            <a:r>
              <a:rPr lang="en-US" sz="2400" dirty="0">
                <a:latin typeface="Century Gothic"/>
              </a:rPr>
              <a:t> </a:t>
            </a:r>
            <a:endParaRPr lang="en-US" sz="2400" b="0" i="0"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funded by the Government of Canada through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the Networks of </a:t>
            </a:r>
            <a:r>
              <a:rPr kumimoji="0" lang="en-US" sz="24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Centres</a:t>
            </a:r>
            <a:r>
              <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of Excellence (NCE) Program</a:t>
            </a:r>
            <a:endParaRPr kumimoji="0" lang="en-CA"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0" name="Picture 19">
            <a:extLst>
              <a:ext uri="{FF2B5EF4-FFF2-40B4-BE49-F238E27FC236}">
                <a16:creationId xmlns:a16="http://schemas.microsoft.com/office/drawing/2014/main" id="{F6C87AA8-85AD-27D4-526C-92E22A216D80}"/>
              </a:ext>
            </a:extLst>
          </p:cNvPr>
          <p:cNvPicPr>
            <a:picLocks noChangeAspect="1"/>
          </p:cNvPicPr>
          <p:nvPr/>
        </p:nvPicPr>
        <p:blipFill rotWithShape="1">
          <a:blip r:embed="rId2">
            <a:extLst>
              <a:ext uri="{28A0092B-C50C-407E-A947-70E740481C1C}">
                <a14:useLocalDpi xmlns:a14="http://schemas.microsoft.com/office/drawing/2010/main" val="0"/>
              </a:ext>
            </a:extLst>
          </a:blip>
          <a:srcRect b="55428"/>
          <a:stretch/>
        </p:blipFill>
        <p:spPr>
          <a:xfrm>
            <a:off x="-24116" y="2444700"/>
            <a:ext cx="12224084" cy="4541341"/>
          </a:xfrm>
          <a:prstGeom prst="rect">
            <a:avLst/>
          </a:prstGeom>
        </p:spPr>
      </p:pic>
      <p:pic>
        <p:nvPicPr>
          <p:cNvPr id="15" name="Picture 14">
            <a:extLst>
              <a:ext uri="{FF2B5EF4-FFF2-40B4-BE49-F238E27FC236}">
                <a16:creationId xmlns:a16="http://schemas.microsoft.com/office/drawing/2014/main" id="{687F2458-0E2B-684A-605B-1E0B2CAFEB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659" y="3866602"/>
            <a:ext cx="1683058" cy="1683058"/>
          </a:xfrm>
          <a:prstGeom prst="ellipse">
            <a:avLst/>
          </a:prstGeom>
          <a:ln w="63500" cap="rnd">
            <a:noFill/>
          </a:ln>
          <a:effectLst>
            <a:outerShdw blurRad="50800" dist="38100" dir="2700000" algn="tl" rotWithShape="0">
              <a:prstClr val="black">
                <a:alpha val="40000"/>
              </a:prstClr>
            </a:outerShdw>
          </a:effectLst>
        </p:spPr>
      </p:pic>
      <p:sp>
        <p:nvSpPr>
          <p:cNvPr id="16" name="TextBox 15">
            <a:extLst>
              <a:ext uri="{FF2B5EF4-FFF2-40B4-BE49-F238E27FC236}">
                <a16:creationId xmlns:a16="http://schemas.microsoft.com/office/drawing/2014/main" id="{793B147F-982D-E958-59BB-B3E75F7F85DD}"/>
              </a:ext>
            </a:extLst>
          </p:cNvPr>
          <p:cNvSpPr txBox="1"/>
          <p:nvPr/>
        </p:nvSpPr>
        <p:spPr>
          <a:xfrm>
            <a:off x="494010" y="5894061"/>
            <a:ext cx="33874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Dr. Gilbert Walker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Interim Scientific Director</a:t>
            </a:r>
            <a:endParaRPr kumimoji="0" lang="en-CA" sz="16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7" name="Picture 16">
            <a:extLst>
              <a:ext uri="{FF2B5EF4-FFF2-40B4-BE49-F238E27FC236}">
                <a16:creationId xmlns:a16="http://schemas.microsoft.com/office/drawing/2014/main" id="{82DB4BE2-A8B2-9C72-8A88-BA0773996E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45077" y="3866602"/>
            <a:ext cx="1683058" cy="1683058"/>
          </a:xfrm>
          <a:prstGeom prst="ellipse">
            <a:avLst/>
          </a:prstGeom>
          <a:ln w="63500" cap="rnd">
            <a:noFill/>
          </a:ln>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320BD207-EA92-E286-55FB-4A1AF17D49EC}"/>
              </a:ext>
            </a:extLst>
          </p:cNvPr>
          <p:cNvSpPr txBox="1"/>
          <p:nvPr/>
        </p:nvSpPr>
        <p:spPr>
          <a:xfrm>
            <a:off x="3881431" y="5859200"/>
            <a:ext cx="33874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Dr. Diana Royce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Executive Director</a:t>
            </a:r>
            <a:endParaRPr kumimoji="0" lang="en-CA" sz="16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E18AC037-F985-3C03-E1E8-9133D572366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864495" y="3871880"/>
            <a:ext cx="1686980" cy="1686980"/>
          </a:xfrm>
          <a:prstGeom prst="ellipse">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8EC9D0D7-AB58-2FB6-F6E5-104B9F12F5CA}"/>
              </a:ext>
            </a:extLst>
          </p:cNvPr>
          <p:cNvSpPr txBox="1"/>
          <p:nvPr/>
        </p:nvSpPr>
        <p:spPr>
          <a:xfrm>
            <a:off x="7080316" y="5878201"/>
            <a:ext cx="338742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Dr. </a:t>
            </a:r>
            <a:r>
              <a:rPr kumimoji="0" lang="en-US" sz="16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Inès</a:t>
            </a:r>
            <a:r>
              <a:rPr kumimoji="0" lang="en-US" sz="1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US" sz="16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Holzbaur</a:t>
            </a:r>
            <a:r>
              <a:rPr kumimoji="0" lang="en-US" sz="1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Board Chair</a:t>
            </a:r>
            <a:endParaRPr kumimoji="0" lang="en-CA" sz="16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0520121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FA9DE706-6556-2D81-5844-2F9629799E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8836" y="4592763"/>
            <a:ext cx="1613586" cy="1613586"/>
          </a:xfrm>
          <a:prstGeom prst="rect">
            <a:avLst/>
          </a:prstGeom>
        </p:spPr>
      </p:pic>
      <p:sp>
        <p:nvSpPr>
          <p:cNvPr id="5" name="TextBox 4">
            <a:extLst>
              <a:ext uri="{FF2B5EF4-FFF2-40B4-BE49-F238E27FC236}">
                <a16:creationId xmlns:a16="http://schemas.microsoft.com/office/drawing/2014/main" id="{A698AAF6-C3ED-3D40-5454-21D893816CA2}"/>
              </a:ext>
            </a:extLst>
          </p:cNvPr>
          <p:cNvSpPr txBox="1"/>
          <p:nvPr/>
        </p:nvSpPr>
        <p:spPr>
          <a:xfrm>
            <a:off x="785169" y="3661852"/>
            <a:ext cx="10774198" cy="2354491"/>
          </a:xfrm>
          <a:prstGeom prst="rect">
            <a:avLst/>
          </a:prstGeom>
          <a:noFill/>
        </p:spPr>
        <p:txBody>
          <a:bodyPr wrap="square" rtlCol="0">
            <a:spAutoFit/>
          </a:bodyPr>
          <a:lstStyle/>
          <a:p>
            <a:pPr marL="342900" indent="-342900">
              <a:buFont typeface="Arial" panose="020B0604020202020204" pitchFamily="34" charset="0"/>
              <a:buChar char="•"/>
            </a:pPr>
            <a:r>
              <a:rPr lang="en-US" sz="2150" b="1" dirty="0">
                <a:latin typeface="Century Gothic" panose="020B0502020202020204" pitchFamily="34" charset="0"/>
                <a:ea typeface="Roboto" panose="02000000000000000000" pitchFamily="2" charset="0"/>
              </a:rPr>
              <a:t>5 Mandate areas:                                                                                                        </a:t>
            </a:r>
            <a:r>
              <a:rPr lang="en-US" sz="2150" dirty="0">
                <a:latin typeface="Century Gothic" panose="020B0502020202020204" pitchFamily="34" charset="0"/>
                <a:ea typeface="Roboto" panose="02000000000000000000" pitchFamily="2" charset="0"/>
              </a:rPr>
              <a:t>1) Excellence of the Research Program;                                                               2) Development of Highly Qualified Personnel (HQP);                                                 3) Networking &amp; Partnerships;                                                                                 4) Knowledge &amp; Technology Exchange &amp; Exploitation (KTEE); and                               5) Management of the Network</a:t>
            </a:r>
            <a:endParaRPr lang="en-CA" sz="2150" dirty="0">
              <a:latin typeface="Century Gothic" panose="020B0502020202020204" pitchFamily="34" charset="0"/>
              <a:ea typeface="Roboto" panose="02000000000000000000" pitchFamily="2" charset="0"/>
            </a:endParaRPr>
          </a:p>
          <a:p>
            <a:endParaRPr lang="en-CA" dirty="0"/>
          </a:p>
        </p:txBody>
      </p:sp>
      <p:sp>
        <p:nvSpPr>
          <p:cNvPr id="2" name="TextBox 1">
            <a:extLst>
              <a:ext uri="{FF2B5EF4-FFF2-40B4-BE49-F238E27FC236}">
                <a16:creationId xmlns:a16="http://schemas.microsoft.com/office/drawing/2014/main" id="{D38C5CEC-19F5-3424-8D52-4F28703C5719}"/>
              </a:ext>
            </a:extLst>
          </p:cNvPr>
          <p:cNvSpPr txBox="1"/>
          <p:nvPr/>
        </p:nvSpPr>
        <p:spPr>
          <a:xfrm>
            <a:off x="708900" y="1099533"/>
            <a:ext cx="10774199" cy="2331407"/>
          </a:xfrm>
          <a:prstGeom prst="rect">
            <a:avLst/>
          </a:prstGeom>
          <a:noFill/>
        </p:spPr>
        <p:txBody>
          <a:bodyPr wrap="square" rtlCol="0">
            <a:spAutoFit/>
          </a:bodyPr>
          <a:lstStyle/>
          <a:p>
            <a:pPr>
              <a:spcAft>
                <a:spcPts val="1200"/>
              </a:spcAft>
            </a:pPr>
            <a:r>
              <a:rPr lang="en-US" sz="2800" b="1" dirty="0">
                <a:solidFill>
                  <a:srgbClr val="2D3F90"/>
                </a:solidFill>
                <a:latin typeface="Century Gothic" panose="020B0502020202020204" pitchFamily="34" charset="0"/>
              </a:rPr>
              <a:t>NCE Overarching Program Goal: </a:t>
            </a:r>
          </a:p>
          <a:p>
            <a:pPr marL="342900" indent="-342900">
              <a:buFont typeface="Arial" panose="020B0604020202020204" pitchFamily="34" charset="0"/>
              <a:buChar char="•"/>
            </a:pPr>
            <a:r>
              <a:rPr lang="en-US" sz="2150" dirty="0">
                <a:latin typeface="Century Gothic" panose="020B0502020202020204" pitchFamily="34" charset="0"/>
                <a:ea typeface="Roboto" panose="02000000000000000000" pitchFamily="2" charset="0"/>
              </a:rPr>
              <a:t>To </a:t>
            </a:r>
            <a:r>
              <a:rPr lang="en-US" sz="2150" b="1" dirty="0">
                <a:solidFill>
                  <a:srgbClr val="0000CC"/>
                </a:solidFill>
                <a:latin typeface="Century Gothic" panose="020B0502020202020204" pitchFamily="34" charset="0"/>
                <a:ea typeface="Roboto" panose="02000000000000000000" pitchFamily="2" charset="0"/>
              </a:rPr>
              <a:t>mobilize Canada's research talent </a:t>
            </a:r>
            <a:r>
              <a:rPr lang="en-US" sz="2150" dirty="0">
                <a:latin typeface="Century Gothic" panose="020B0502020202020204" pitchFamily="34" charset="0"/>
                <a:ea typeface="Roboto" panose="02000000000000000000" pitchFamily="2" charset="0"/>
              </a:rPr>
              <a:t>in the academic, private, public, and not-for-profit sectors and </a:t>
            </a:r>
            <a:r>
              <a:rPr lang="en-US" sz="2150" b="1" dirty="0">
                <a:solidFill>
                  <a:srgbClr val="0000CC"/>
                </a:solidFill>
                <a:latin typeface="Century Gothic" panose="020B0502020202020204" pitchFamily="34" charset="0"/>
                <a:ea typeface="Roboto" panose="02000000000000000000" pitchFamily="2" charset="0"/>
              </a:rPr>
              <a:t>apply </a:t>
            </a:r>
            <a:r>
              <a:rPr lang="en-US" sz="2150" dirty="0">
                <a:latin typeface="Century Gothic" panose="020B0502020202020204" pitchFamily="34" charset="0"/>
                <a:ea typeface="Roboto" panose="02000000000000000000" pitchFamily="2" charset="0"/>
              </a:rPr>
              <a:t>it to develop the Canadian economy and quality of life by supporting large-scale </a:t>
            </a:r>
            <a:r>
              <a:rPr lang="en-US" sz="2150" b="1" dirty="0">
                <a:solidFill>
                  <a:srgbClr val="0000CC"/>
                </a:solidFill>
                <a:latin typeface="Century Gothic" panose="020B0502020202020204" pitchFamily="34" charset="0"/>
                <a:ea typeface="Roboto" panose="02000000000000000000" pitchFamily="2" charset="0"/>
              </a:rPr>
              <a:t>academically led research networks </a:t>
            </a:r>
            <a:r>
              <a:rPr lang="en-US" sz="2150" dirty="0">
                <a:latin typeface="Century Gothic" panose="020B0502020202020204" pitchFamily="34" charset="0"/>
                <a:ea typeface="Roboto" panose="02000000000000000000" pitchFamily="2" charset="0"/>
              </a:rPr>
              <a:t>that</a:t>
            </a:r>
            <a:r>
              <a:rPr lang="en-US" sz="2150" b="1" dirty="0">
                <a:latin typeface="Century Gothic" panose="020B0502020202020204" pitchFamily="34" charset="0"/>
                <a:ea typeface="Roboto" panose="02000000000000000000" pitchFamily="2" charset="0"/>
              </a:rPr>
              <a:t> </a:t>
            </a:r>
            <a:r>
              <a:rPr lang="en-US" sz="2150" b="1" dirty="0">
                <a:solidFill>
                  <a:srgbClr val="0000CC"/>
                </a:solidFill>
                <a:latin typeface="Century Gothic" panose="020B0502020202020204" pitchFamily="34" charset="0"/>
                <a:ea typeface="Roboto" panose="02000000000000000000" pitchFamily="2" charset="0"/>
              </a:rPr>
              <a:t>harness the creativity and inventiveness of Canadian</a:t>
            </a:r>
            <a:r>
              <a:rPr lang="en-US" sz="2150" b="1" dirty="0">
                <a:latin typeface="Century Gothic" panose="020B0502020202020204" pitchFamily="34" charset="0"/>
                <a:ea typeface="Roboto" panose="02000000000000000000" pitchFamily="2" charset="0"/>
              </a:rPr>
              <a:t> </a:t>
            </a:r>
            <a:r>
              <a:rPr lang="en-US" sz="2150" b="1" dirty="0">
                <a:solidFill>
                  <a:srgbClr val="0000CC"/>
                </a:solidFill>
                <a:latin typeface="Century Gothic" panose="020B0502020202020204" pitchFamily="34" charset="0"/>
                <a:ea typeface="Roboto" panose="02000000000000000000" pitchFamily="2" charset="0"/>
              </a:rPr>
              <a:t>scientists</a:t>
            </a:r>
            <a:r>
              <a:rPr lang="en-US" sz="2150" b="1" dirty="0">
                <a:latin typeface="Century Gothic" panose="020B0502020202020204" pitchFamily="34" charset="0"/>
                <a:ea typeface="Roboto" panose="02000000000000000000" pitchFamily="2" charset="0"/>
              </a:rPr>
              <a:t> </a:t>
            </a:r>
            <a:r>
              <a:rPr lang="en-US" sz="2150" dirty="0">
                <a:latin typeface="Century Gothic" panose="020B0502020202020204" pitchFamily="34" charset="0"/>
                <a:ea typeface="Roboto" panose="02000000000000000000" pitchFamily="2" charset="0"/>
              </a:rPr>
              <a:t>to find </a:t>
            </a:r>
            <a:r>
              <a:rPr lang="en-US" sz="2150" b="1" dirty="0">
                <a:solidFill>
                  <a:srgbClr val="0000CC"/>
                </a:solidFill>
                <a:latin typeface="Century Gothic" panose="020B0502020202020204" pitchFamily="34" charset="0"/>
                <a:ea typeface="Roboto" panose="02000000000000000000" pitchFamily="2" charset="0"/>
              </a:rPr>
              <a:t>solutions to major social, economic or health issues. </a:t>
            </a:r>
          </a:p>
        </p:txBody>
      </p:sp>
      <p:sp>
        <p:nvSpPr>
          <p:cNvPr id="9" name="Rectangle 8">
            <a:extLst>
              <a:ext uri="{FF2B5EF4-FFF2-40B4-BE49-F238E27FC236}">
                <a16:creationId xmlns:a16="http://schemas.microsoft.com/office/drawing/2014/main" id="{2BAB1C15-30E4-C966-C669-B5FAB2A923A2}"/>
              </a:ext>
            </a:extLst>
          </p:cNvPr>
          <p:cNvSpPr/>
          <p:nvPr/>
        </p:nvSpPr>
        <p:spPr>
          <a:xfrm>
            <a:off x="436665" y="297775"/>
            <a:ext cx="8212070" cy="369332"/>
          </a:xfrm>
          <a:prstGeom prst="rect">
            <a:avLst/>
          </a:prstGeom>
        </p:spPr>
        <p:txBody>
          <a:bodyPr wrap="square">
            <a:spAutoFit/>
          </a:bodyPr>
          <a:lstStyle/>
          <a:p>
            <a:pPr lvl="0">
              <a:defRPr/>
            </a:pPr>
            <a:r>
              <a:rPr lang="en-US" dirty="0">
                <a:solidFill>
                  <a:srgbClr val="2D3F90"/>
                </a:solidFill>
                <a:latin typeface="Century Gothic" panose="020B0502020202020204" pitchFamily="34" charset="0"/>
              </a:rPr>
              <a:t>The Nanomedicines Innovation Network (NMIN)</a:t>
            </a:r>
            <a:endParaRPr lang="en-CA" dirty="0">
              <a:solidFill>
                <a:srgbClr val="2D3F90"/>
              </a:solidFill>
              <a:latin typeface="Century Gothic" panose="020B0502020202020204" pitchFamily="34" charset="0"/>
            </a:endParaRPr>
          </a:p>
        </p:txBody>
      </p:sp>
    </p:spTree>
    <p:extLst>
      <p:ext uri="{BB962C8B-B14F-4D97-AF65-F5344CB8AC3E}">
        <p14:creationId xmlns:p14="http://schemas.microsoft.com/office/powerpoint/2010/main" val="174980315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bject&#10;&#10;Description generated with high confidence">
            <a:extLst>
              <a:ext uri="{FF2B5EF4-FFF2-40B4-BE49-F238E27FC236}">
                <a16:creationId xmlns:a16="http://schemas.microsoft.com/office/drawing/2014/main" id="{0E26B8D0-3ED0-DDFA-DE3E-546E9D7CDF99}"/>
              </a:ext>
            </a:extLst>
          </p:cNvPr>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930825" y="-26316"/>
            <a:ext cx="2584219" cy="2584219"/>
          </a:xfrm>
          <a:prstGeom prst="rect">
            <a:avLst/>
          </a:prstGeom>
        </p:spPr>
      </p:pic>
      <p:sp>
        <p:nvSpPr>
          <p:cNvPr id="3" name="Rectangle 2">
            <a:extLst>
              <a:ext uri="{FF2B5EF4-FFF2-40B4-BE49-F238E27FC236}">
                <a16:creationId xmlns:a16="http://schemas.microsoft.com/office/drawing/2014/main" id="{ED7B55D5-DF53-09D2-35A7-F51A5AB93115}"/>
              </a:ext>
            </a:extLst>
          </p:cNvPr>
          <p:cNvSpPr/>
          <p:nvPr/>
        </p:nvSpPr>
        <p:spPr>
          <a:xfrm>
            <a:off x="436665" y="297775"/>
            <a:ext cx="8212070" cy="369332"/>
          </a:xfrm>
          <a:prstGeom prst="rect">
            <a:avLst/>
          </a:prstGeom>
        </p:spPr>
        <p:txBody>
          <a:bodyPr wrap="square">
            <a:spAutoFit/>
          </a:bodyPr>
          <a:lstStyle/>
          <a:p>
            <a:pPr lvl="0">
              <a:defRPr/>
            </a:pPr>
            <a:r>
              <a:rPr lang="en-US" dirty="0">
                <a:solidFill>
                  <a:srgbClr val="2D3F90"/>
                </a:solidFill>
                <a:latin typeface="Century Gothic" panose="020B0502020202020204" pitchFamily="34" charset="0"/>
              </a:rPr>
              <a:t>The Nanomedicines Innovation Network (NMIN)</a:t>
            </a:r>
            <a:endParaRPr lang="en-CA" dirty="0">
              <a:solidFill>
                <a:srgbClr val="2D3F90"/>
              </a:solidFill>
              <a:latin typeface="Century Gothic" panose="020B0502020202020204" pitchFamily="34" charset="0"/>
            </a:endParaRPr>
          </a:p>
        </p:txBody>
      </p:sp>
      <p:sp>
        <p:nvSpPr>
          <p:cNvPr id="4" name="TextBox 3">
            <a:extLst>
              <a:ext uri="{FF2B5EF4-FFF2-40B4-BE49-F238E27FC236}">
                <a16:creationId xmlns:a16="http://schemas.microsoft.com/office/drawing/2014/main" id="{71D08CB8-8890-35C5-1627-7EE24F9728B2}"/>
              </a:ext>
            </a:extLst>
          </p:cNvPr>
          <p:cNvSpPr txBox="1"/>
          <p:nvPr/>
        </p:nvSpPr>
        <p:spPr>
          <a:xfrm>
            <a:off x="436664" y="860856"/>
            <a:ext cx="11267655" cy="2331407"/>
          </a:xfrm>
          <a:prstGeom prst="rect">
            <a:avLst/>
          </a:prstGeom>
          <a:noFill/>
        </p:spPr>
        <p:txBody>
          <a:bodyPr wrap="square" rtlCol="0">
            <a:spAutoFit/>
          </a:bodyPr>
          <a:lstStyle/>
          <a:p>
            <a:pPr>
              <a:spcAft>
                <a:spcPts val="1200"/>
              </a:spcAft>
            </a:pPr>
            <a:r>
              <a:rPr lang="en-US" sz="2800" b="1" dirty="0">
                <a:solidFill>
                  <a:srgbClr val="2D3F90"/>
                </a:solidFill>
                <a:latin typeface="Century Gothic" panose="020B0502020202020204" pitchFamily="34" charset="0"/>
              </a:rPr>
              <a:t>NMIN’s vision: </a:t>
            </a:r>
          </a:p>
          <a:p>
            <a:pPr marL="342900" indent="-342900">
              <a:buFont typeface="Arial" panose="020B0604020202020204" pitchFamily="34" charset="0"/>
              <a:buChar char="•"/>
            </a:pPr>
            <a:r>
              <a:rPr lang="en-US" sz="2150" dirty="0">
                <a:latin typeface="Century Gothic" panose="020B0502020202020204" pitchFamily="34" charset="0"/>
                <a:cs typeface="Calibri" panose="020F0502020204030204" pitchFamily="34" charset="0"/>
              </a:rPr>
              <a:t>to establish and mobilize a national </a:t>
            </a:r>
            <a:r>
              <a:rPr lang="en-US" sz="2150" b="1" dirty="0">
                <a:solidFill>
                  <a:srgbClr val="0000CC"/>
                </a:solidFill>
                <a:latin typeface="Century Gothic" panose="020B0502020202020204" pitchFamily="34" charset="0"/>
                <a:cs typeface="Calibri" panose="020F0502020204030204" pitchFamily="34" charset="0"/>
              </a:rPr>
              <a:t>research and development network</a:t>
            </a:r>
            <a:r>
              <a:rPr lang="en-US" sz="2150" dirty="0">
                <a:solidFill>
                  <a:srgbClr val="0000CC"/>
                </a:solidFill>
                <a:latin typeface="Century Gothic" panose="020B0502020202020204" pitchFamily="34" charset="0"/>
                <a:cs typeface="Calibri" panose="020F0502020204030204" pitchFamily="34" charset="0"/>
              </a:rPr>
              <a:t> </a:t>
            </a:r>
            <a:r>
              <a:rPr lang="en-US" sz="2150" dirty="0">
                <a:latin typeface="Century Gothic" panose="020B0502020202020204" pitchFamily="34" charset="0"/>
                <a:cs typeface="Calibri" panose="020F0502020204030204" pitchFamily="34" charset="0"/>
              </a:rPr>
              <a:t>with participants drawn from academia, industry, and not-for-profit research enterprises, whose collective research, capacity building and commercialization efforts strengthen Canada’s position as a </a:t>
            </a:r>
            <a:r>
              <a:rPr lang="en-US" sz="2150" b="1" dirty="0">
                <a:solidFill>
                  <a:srgbClr val="0000CC"/>
                </a:solidFill>
                <a:latin typeface="Century Gothic" panose="020B0502020202020204" pitchFamily="34" charset="0"/>
                <a:cs typeface="Calibri" panose="020F0502020204030204" pitchFamily="34" charset="0"/>
              </a:rPr>
              <a:t>global leader </a:t>
            </a:r>
            <a:r>
              <a:rPr lang="en-US" sz="2150" dirty="0">
                <a:latin typeface="Century Gothic" panose="020B0502020202020204" pitchFamily="34" charset="0"/>
                <a:cs typeface="Calibri" panose="020F0502020204030204" pitchFamily="34" charset="0"/>
              </a:rPr>
              <a:t>in developing </a:t>
            </a:r>
            <a:r>
              <a:rPr lang="en-US" sz="2150" b="1" dirty="0">
                <a:solidFill>
                  <a:srgbClr val="0000CC"/>
                </a:solidFill>
                <a:latin typeface="Century Gothic" panose="020B0502020202020204" pitchFamily="34" charset="0"/>
                <a:cs typeface="Calibri" panose="020F0502020204030204" pitchFamily="34" charset="0"/>
              </a:rPr>
              <a:t>next generation nanomedicines, new Canadian companies and jobs</a:t>
            </a:r>
            <a:endParaRPr lang="en-CA" sz="2150" b="1" dirty="0">
              <a:solidFill>
                <a:srgbClr val="0000CC"/>
              </a:solidFill>
              <a:latin typeface="Century Gothic" panose="020B050202020202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83E72A8-5E01-269A-DF23-35A929EB2CD7}"/>
              </a:ext>
            </a:extLst>
          </p:cNvPr>
          <p:cNvSpPr txBox="1"/>
          <p:nvPr/>
        </p:nvSpPr>
        <p:spPr>
          <a:xfrm>
            <a:off x="436664" y="3384588"/>
            <a:ext cx="11555194" cy="2677656"/>
          </a:xfrm>
          <a:prstGeom prst="rect">
            <a:avLst/>
          </a:prstGeom>
          <a:noFill/>
        </p:spPr>
        <p:txBody>
          <a:bodyPr wrap="square" rtlCol="0">
            <a:spAutoFit/>
          </a:bodyPr>
          <a:lstStyle/>
          <a:p>
            <a:pPr>
              <a:spcAft>
                <a:spcPts val="1200"/>
              </a:spcAft>
            </a:pPr>
            <a:r>
              <a:rPr lang="en-US" sz="2800" b="1" dirty="0">
                <a:solidFill>
                  <a:srgbClr val="2D3F90"/>
                </a:solidFill>
                <a:latin typeface="Century Gothic" panose="020B0502020202020204" pitchFamily="34" charset="0"/>
              </a:rPr>
              <a:t>NMIN’s mission: </a:t>
            </a:r>
          </a:p>
          <a:p>
            <a:pPr marL="342900" indent="-342900">
              <a:spcAft>
                <a:spcPts val="1200"/>
              </a:spcAft>
              <a:buFont typeface="Arial" panose="020B0604020202020204" pitchFamily="34" charset="0"/>
              <a:buChar char="•"/>
            </a:pPr>
            <a:r>
              <a:rPr lang="en-US" sz="2150" dirty="0">
                <a:latin typeface="Century Gothic" panose="020B0502020202020204" pitchFamily="34" charset="0"/>
                <a:cs typeface="Calibri" panose="020F0502020204030204" pitchFamily="34" charset="0"/>
              </a:rPr>
              <a:t>to develop novel</a:t>
            </a:r>
            <a:r>
              <a:rPr lang="en-US" sz="2150" b="1" dirty="0">
                <a:latin typeface="Century Gothic" panose="020B0502020202020204" pitchFamily="34" charset="0"/>
                <a:cs typeface="Calibri" panose="020F0502020204030204" pitchFamily="34" charset="0"/>
              </a:rPr>
              <a:t> therapeutics </a:t>
            </a:r>
            <a:r>
              <a:rPr lang="en-US" sz="2150" dirty="0">
                <a:latin typeface="Century Gothic" panose="020B0502020202020204" pitchFamily="34" charset="0"/>
                <a:cs typeface="Calibri" panose="020F0502020204030204" pitchFamily="34" charset="0"/>
              </a:rPr>
              <a:t>to cure high-burden human diseases and new</a:t>
            </a:r>
            <a:r>
              <a:rPr lang="en-US" sz="2150" b="1" dirty="0">
                <a:latin typeface="Century Gothic" panose="020B0502020202020204" pitchFamily="34" charset="0"/>
                <a:cs typeface="Calibri" panose="020F0502020204030204" pitchFamily="34" charset="0"/>
              </a:rPr>
              <a:t> diagnostics </a:t>
            </a:r>
            <a:r>
              <a:rPr lang="en-US" sz="2150" dirty="0">
                <a:latin typeface="Century Gothic" panose="020B0502020202020204" pitchFamily="34" charset="0"/>
                <a:cs typeface="Calibri" panose="020F0502020204030204" pitchFamily="34" charset="0"/>
              </a:rPr>
              <a:t>to detect disease more precisely</a:t>
            </a:r>
          </a:p>
          <a:p>
            <a:pPr marL="342900" indent="-342900">
              <a:spcAft>
                <a:spcPts val="1200"/>
              </a:spcAft>
              <a:buFont typeface="Arial" panose="020B0604020202020204" pitchFamily="34" charset="0"/>
              <a:buChar char="•"/>
            </a:pPr>
            <a:r>
              <a:rPr lang="en-US" sz="2150" dirty="0">
                <a:latin typeface="Century Gothic" panose="020B0502020202020204" pitchFamily="34" charset="0"/>
                <a:cs typeface="Calibri" panose="020F0502020204030204" pitchFamily="34" charset="0"/>
              </a:rPr>
              <a:t>to </a:t>
            </a:r>
            <a:r>
              <a:rPr lang="en-US" sz="2150" b="1" dirty="0">
                <a:latin typeface="Century Gothic" panose="020B0502020202020204" pitchFamily="34" charset="0"/>
                <a:cs typeface="Calibri" panose="020F0502020204030204" pitchFamily="34" charset="0"/>
              </a:rPr>
              <a:t>commercialize </a:t>
            </a:r>
            <a:r>
              <a:rPr lang="en-US" sz="2150" dirty="0">
                <a:latin typeface="Century Gothic" panose="020B0502020202020204" pitchFamily="34" charset="0"/>
                <a:cs typeface="Calibri" panose="020F0502020204030204" pitchFamily="34" charset="0"/>
              </a:rPr>
              <a:t>these products to bring health and economic benefits to Canadians; and</a:t>
            </a:r>
          </a:p>
          <a:p>
            <a:pPr marL="342900" indent="-342900">
              <a:buFont typeface="Arial" panose="020B0604020202020204" pitchFamily="34" charset="0"/>
              <a:buChar char="•"/>
            </a:pPr>
            <a:r>
              <a:rPr lang="en-US" sz="2150" dirty="0">
                <a:latin typeface="Century Gothic" panose="020B0502020202020204" pitchFamily="34" charset="0"/>
                <a:cs typeface="Calibri" panose="020F0502020204030204" pitchFamily="34" charset="0"/>
              </a:rPr>
              <a:t>to </a:t>
            </a:r>
            <a:r>
              <a:rPr lang="en-US" sz="2150" b="1" dirty="0">
                <a:latin typeface="Century Gothic" panose="020B0502020202020204" pitchFamily="34" charset="0"/>
                <a:cs typeface="Calibri" panose="020F0502020204030204" pitchFamily="34" charset="0"/>
              </a:rPr>
              <a:t>train the skilled workforce </a:t>
            </a:r>
            <a:r>
              <a:rPr lang="en-US" sz="2150" dirty="0">
                <a:latin typeface="Century Gothic" panose="020B0502020202020204" pitchFamily="34" charset="0"/>
                <a:cs typeface="Calibri" panose="020F0502020204030204" pitchFamily="34" charset="0"/>
              </a:rPr>
              <a:t>required by the growing nanomedicines industry</a:t>
            </a:r>
            <a:endParaRPr lang="en-CA" sz="2150" dirty="0">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267672251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087B01E4-37AB-EC9F-E404-9AAB809A89E7}"/>
              </a:ext>
            </a:extLst>
          </p:cNvPr>
          <p:cNvSpPr/>
          <p:nvPr/>
        </p:nvSpPr>
        <p:spPr>
          <a:xfrm>
            <a:off x="172314" y="791830"/>
            <a:ext cx="11827280" cy="2766209"/>
          </a:xfrm>
          <a:prstGeom prst="rect">
            <a:avLst/>
          </a:prstGeom>
          <a:noFill/>
          <a:ln w="6350">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a:extLst>
              <a:ext uri="{FF2B5EF4-FFF2-40B4-BE49-F238E27FC236}">
                <a16:creationId xmlns:a16="http://schemas.microsoft.com/office/drawing/2014/main" id="{E5D8E681-CBBC-C32A-F504-958C35C6B597}"/>
              </a:ext>
            </a:extLst>
          </p:cNvPr>
          <p:cNvSpPr/>
          <p:nvPr/>
        </p:nvSpPr>
        <p:spPr>
          <a:xfrm>
            <a:off x="6672649" y="3779520"/>
            <a:ext cx="5286566" cy="330708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n w="3175">
                <a:solidFill>
                  <a:schemeClr val="tx1"/>
                </a:solidFill>
              </a:ln>
            </a:endParaRPr>
          </a:p>
        </p:txBody>
      </p:sp>
      <p:sp>
        <p:nvSpPr>
          <p:cNvPr id="26" name="Rectangle 25">
            <a:extLst>
              <a:ext uri="{FF2B5EF4-FFF2-40B4-BE49-F238E27FC236}">
                <a16:creationId xmlns:a16="http://schemas.microsoft.com/office/drawing/2014/main" id="{A48DB2C1-B0C7-B59E-BDDA-50227C1F760D}"/>
              </a:ext>
            </a:extLst>
          </p:cNvPr>
          <p:cNvSpPr/>
          <p:nvPr/>
        </p:nvSpPr>
        <p:spPr>
          <a:xfrm>
            <a:off x="290620" y="1310640"/>
            <a:ext cx="6235209" cy="577596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9" name="Picture 28">
            <a:extLst>
              <a:ext uri="{FF2B5EF4-FFF2-40B4-BE49-F238E27FC236}">
                <a16:creationId xmlns:a16="http://schemas.microsoft.com/office/drawing/2014/main" id="{A1029E79-447E-09CC-E3D6-EE2A56AB4067}"/>
              </a:ext>
            </a:extLst>
          </p:cNvPr>
          <p:cNvPicPr>
            <a:picLocks noChangeAspect="1"/>
          </p:cNvPicPr>
          <p:nvPr/>
        </p:nvPicPr>
        <p:blipFill rotWithShape="1">
          <a:blip r:embed="rId3">
            <a:extLst>
              <a:ext uri="{28A0092B-C50C-407E-A947-70E740481C1C}">
                <a14:useLocalDpi xmlns:a14="http://schemas.microsoft.com/office/drawing/2010/main" val="0"/>
              </a:ext>
            </a:extLst>
          </a:blip>
          <a:srcRect b="68526"/>
          <a:stretch/>
        </p:blipFill>
        <p:spPr>
          <a:xfrm rot="566658">
            <a:off x="-598744" y="4637812"/>
            <a:ext cx="12797110" cy="3357151"/>
          </a:xfrm>
          <a:prstGeom prst="rect">
            <a:avLst/>
          </a:prstGeom>
        </p:spPr>
      </p:pic>
      <p:pic>
        <p:nvPicPr>
          <p:cNvPr id="4" name="Picture 3">
            <a:extLst>
              <a:ext uri="{FF2B5EF4-FFF2-40B4-BE49-F238E27FC236}">
                <a16:creationId xmlns:a16="http://schemas.microsoft.com/office/drawing/2014/main" id="{D51E8E09-BF49-0555-8022-20C8B98EAD89}"/>
              </a:ext>
            </a:extLst>
          </p:cNvPr>
          <p:cNvPicPr>
            <a:picLocks noChangeAspect="1"/>
          </p:cNvPicPr>
          <p:nvPr/>
        </p:nvPicPr>
        <p:blipFill rotWithShape="1">
          <a:blip r:embed="rId4">
            <a:extLst>
              <a:ext uri="{28A0092B-C50C-407E-A947-70E740481C1C}">
                <a14:useLocalDpi xmlns:a14="http://schemas.microsoft.com/office/drawing/2010/main" val="0"/>
              </a:ext>
            </a:extLst>
          </a:blip>
          <a:srcRect t="-1" b="3189"/>
          <a:stretch/>
        </p:blipFill>
        <p:spPr>
          <a:xfrm>
            <a:off x="7354115" y="3500059"/>
            <a:ext cx="1686978" cy="1633193"/>
          </a:xfrm>
          <a:prstGeom prst="ellipse">
            <a:avLst/>
          </a:prstGeom>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39751E78-7BA9-855D-46C5-CF3BD2E7B460}"/>
              </a:ext>
            </a:extLst>
          </p:cNvPr>
          <p:cNvSpPr/>
          <p:nvPr/>
        </p:nvSpPr>
        <p:spPr>
          <a:xfrm>
            <a:off x="7350213" y="5633889"/>
            <a:ext cx="1892575" cy="666849"/>
          </a:xfrm>
          <a:prstGeom prst="rect">
            <a:avLst/>
          </a:prstGeom>
        </p:spPr>
        <p:txBody>
          <a:bodyPr wrap="square">
            <a:spAutoFit/>
          </a:bodyPr>
          <a:lstStyle/>
          <a:p>
            <a:pPr lvl="0">
              <a:defRPr/>
            </a:pPr>
            <a:r>
              <a:rPr lang="en-US" sz="1500" b="1" dirty="0">
                <a:latin typeface="Century Gothic" panose="020B0502020202020204" pitchFamily="34" charset="0"/>
              </a:rPr>
              <a:t>Don M. Enns</a:t>
            </a:r>
          </a:p>
          <a:p>
            <a:pPr lvl="0">
              <a:spcBef>
                <a:spcPts val="400"/>
              </a:spcBef>
              <a:defRPr/>
            </a:pPr>
            <a:r>
              <a:rPr lang="en-CA" sz="950" dirty="0">
                <a:latin typeface="Century Gothic" panose="020B0502020202020204" pitchFamily="34" charset="0"/>
              </a:rPr>
              <a:t>Former Head of Global Drug Delivery, Evonik Health Care</a:t>
            </a:r>
          </a:p>
        </p:txBody>
      </p:sp>
      <p:pic>
        <p:nvPicPr>
          <p:cNvPr id="6" name="Picture 5">
            <a:extLst>
              <a:ext uri="{FF2B5EF4-FFF2-40B4-BE49-F238E27FC236}">
                <a16:creationId xmlns:a16="http://schemas.microsoft.com/office/drawing/2014/main" id="{07BA96F4-E224-C89C-D2CD-14440A586E7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36520" y="429103"/>
            <a:ext cx="1686979" cy="1686979"/>
          </a:xfrm>
          <a:prstGeom prst="ellipse">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CBE7D51B-F5ED-4619-83FB-9ACC0979CBC2}"/>
              </a:ext>
            </a:extLst>
          </p:cNvPr>
          <p:cNvSpPr/>
          <p:nvPr/>
        </p:nvSpPr>
        <p:spPr>
          <a:xfrm>
            <a:off x="7329695" y="2702326"/>
            <a:ext cx="1898425" cy="66684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Christine Allen</a:t>
            </a:r>
          </a:p>
          <a:p>
            <a:pPr lvl="0">
              <a:spcBef>
                <a:spcPts val="400"/>
              </a:spcBef>
              <a:defRPr/>
            </a:pPr>
            <a:r>
              <a:rPr lang="en-US" sz="950" dirty="0">
                <a:solidFill>
                  <a:prstClr val="black"/>
                </a:solidFill>
                <a:latin typeface="Century Gothic" panose="020B0502020202020204" pitchFamily="34" charset="0"/>
              </a:rPr>
              <a:t>VP, Ecosystem Development, </a:t>
            </a:r>
            <a:r>
              <a:rPr lang="en-US" sz="950" dirty="0" err="1">
                <a:solidFill>
                  <a:prstClr val="black"/>
                </a:solidFill>
                <a:latin typeface="Century Gothic" panose="020B0502020202020204" pitchFamily="34" charset="0"/>
              </a:rPr>
              <a:t>adMare</a:t>
            </a:r>
            <a:r>
              <a:rPr lang="en-US" sz="950" dirty="0">
                <a:solidFill>
                  <a:prstClr val="black"/>
                </a:solidFill>
                <a:latin typeface="Century Gothic" panose="020B0502020202020204" pitchFamily="34" charset="0"/>
              </a:rPr>
              <a:t> </a:t>
            </a:r>
            <a:r>
              <a:rPr lang="en-US" sz="950" dirty="0" err="1">
                <a:solidFill>
                  <a:prstClr val="black"/>
                </a:solidFill>
                <a:latin typeface="Century Gothic" panose="020B0502020202020204" pitchFamily="34" charset="0"/>
              </a:rPr>
              <a:t>Bioinnovations</a:t>
            </a:r>
            <a:r>
              <a:rPr lang="en-US" sz="950" dirty="0">
                <a:solidFill>
                  <a:prstClr val="black"/>
                </a:solidFill>
                <a:latin typeface="Century Gothic" panose="020B0502020202020204" pitchFamily="34" charset="0"/>
              </a:rPr>
              <a:t>; </a:t>
            </a:r>
            <a:r>
              <a:rPr lang="en-US" sz="950" dirty="0" err="1">
                <a:solidFill>
                  <a:prstClr val="black"/>
                </a:solidFill>
                <a:latin typeface="Century Gothic" panose="020B0502020202020204" pitchFamily="34" charset="0"/>
              </a:rPr>
              <a:t>UofT</a:t>
            </a:r>
            <a:endParaRPr kumimoji="0" lang="en-CA" sz="9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03265D57-A3E0-41BB-58BD-A7E38AFA5435}"/>
              </a:ext>
            </a:extLst>
          </p:cNvPr>
          <p:cNvPicPr>
            <a:picLocks noChangeAspect="1"/>
          </p:cNvPicPr>
          <p:nvPr/>
        </p:nvPicPr>
        <p:blipFill>
          <a:blip r:embed="rId6"/>
          <a:stretch>
            <a:fillRect/>
          </a:stretch>
        </p:blipFill>
        <p:spPr>
          <a:xfrm>
            <a:off x="513801" y="1447820"/>
            <a:ext cx="1688400" cy="1688400"/>
          </a:xfrm>
          <a:prstGeom prst="ellipse">
            <a:avLst/>
          </a:prstGeom>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327EFE56-1DBF-422C-C335-23FB05B2EA36}"/>
              </a:ext>
            </a:extLst>
          </p:cNvPr>
          <p:cNvSpPr/>
          <p:nvPr/>
        </p:nvSpPr>
        <p:spPr>
          <a:xfrm>
            <a:off x="2317797" y="1996999"/>
            <a:ext cx="1895354" cy="66684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Pieter Cullis</a:t>
            </a:r>
          </a:p>
          <a:p>
            <a:pPr lvl="0">
              <a:spcBef>
                <a:spcPts val="400"/>
              </a:spcBef>
              <a:defRPr/>
            </a:pPr>
            <a:r>
              <a:rPr lang="en-US" sz="950" dirty="0">
                <a:solidFill>
                  <a:prstClr val="black"/>
                </a:solidFill>
                <a:latin typeface="Century Gothic" panose="020B0502020202020204" pitchFamily="34" charset="0"/>
              </a:rPr>
              <a:t>Biochemistry &amp; Molecular Biology, UBC</a:t>
            </a:r>
            <a:endParaRPr kumimoji="0" lang="en-US" sz="9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id="{72B961E4-10AF-6E4C-659F-91341434DE1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781041" y="3449029"/>
            <a:ext cx="1686980" cy="1686980"/>
          </a:xfrm>
          <a:prstGeom prst="ellipse">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9C42082D-9F06-16D1-AFA8-77917F92FABC}"/>
              </a:ext>
            </a:extLst>
          </p:cNvPr>
          <p:cNvSpPr/>
          <p:nvPr/>
        </p:nvSpPr>
        <p:spPr>
          <a:xfrm>
            <a:off x="9572667" y="5644404"/>
            <a:ext cx="1753446" cy="666849"/>
          </a:xfrm>
          <a:prstGeom prst="rect">
            <a:avLst/>
          </a:prstGeom>
        </p:spPr>
        <p:txBody>
          <a:bodyPr wrap="square">
            <a:spAutoFit/>
          </a:bodyPr>
          <a:lstStyle/>
          <a:p>
            <a:pPr lvl="0">
              <a:defRPr/>
            </a:pPr>
            <a:r>
              <a:rPr lang="en-US" sz="1500" b="1" dirty="0" err="1">
                <a:solidFill>
                  <a:prstClr val="black"/>
                </a:solidFill>
                <a:latin typeface="Century Gothic" panose="020B0502020202020204" pitchFamily="34" charset="0"/>
              </a:rPr>
              <a:t>Inès</a:t>
            </a:r>
            <a:r>
              <a:rPr lang="en-US" sz="1500" b="1" dirty="0">
                <a:solidFill>
                  <a:prstClr val="black"/>
                </a:solidFill>
                <a:latin typeface="Century Gothic" panose="020B0502020202020204" pitchFamily="34" charset="0"/>
              </a:rPr>
              <a:t> </a:t>
            </a:r>
            <a:r>
              <a:rPr lang="en-US" sz="1500" b="1" dirty="0" err="1">
                <a:solidFill>
                  <a:prstClr val="black"/>
                </a:solidFill>
                <a:latin typeface="Century Gothic" panose="020B0502020202020204" pitchFamily="34" charset="0"/>
              </a:rPr>
              <a:t>Holzbaur</a:t>
            </a:r>
            <a:r>
              <a:rPr lang="en-US" sz="1500" b="1" dirty="0">
                <a:solidFill>
                  <a:prstClr val="black"/>
                </a:solidFill>
                <a:latin typeface="Century Gothic" panose="020B0502020202020204" pitchFamily="34" charset="0"/>
              </a:rPr>
              <a:t> </a:t>
            </a:r>
            <a:endPar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lvl="0">
              <a:spcBef>
                <a:spcPts val="400"/>
              </a:spcBef>
              <a:defRPr/>
            </a:pPr>
            <a:r>
              <a:rPr lang="en-US" sz="950" dirty="0">
                <a:solidFill>
                  <a:prstClr val="black"/>
                </a:solidFill>
                <a:latin typeface="Century Gothic" panose="020B0502020202020204" pitchFamily="34" charset="0"/>
              </a:rPr>
              <a:t>Co-Founder &amp; Managing Partner, </a:t>
            </a:r>
            <a:r>
              <a:rPr lang="en-US" sz="950" dirty="0" err="1">
                <a:solidFill>
                  <a:prstClr val="black"/>
                </a:solidFill>
                <a:latin typeface="Century Gothic" panose="020B0502020202020204" pitchFamily="34" charset="0"/>
              </a:rPr>
              <a:t>AmorChem</a:t>
            </a:r>
            <a:endParaRPr kumimoji="0" lang="en-US" sz="9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00F51653-3E43-53B9-4096-6D5AE77914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33415" y="429103"/>
            <a:ext cx="1686980" cy="1686980"/>
          </a:xfrm>
          <a:prstGeom prst="ellipse">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B2579EF6-C5D4-E3D1-9658-4951FE5E19A7}"/>
              </a:ext>
            </a:extLst>
          </p:cNvPr>
          <p:cNvSpPr/>
          <p:nvPr/>
        </p:nvSpPr>
        <p:spPr>
          <a:xfrm>
            <a:off x="9455013" y="2724689"/>
            <a:ext cx="1686980" cy="66684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Gilbert Walker</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Chemistry, University of Toronto</a:t>
            </a:r>
          </a:p>
        </p:txBody>
      </p:sp>
      <p:sp>
        <p:nvSpPr>
          <p:cNvPr id="14" name="TextBox 13">
            <a:extLst>
              <a:ext uri="{FF2B5EF4-FFF2-40B4-BE49-F238E27FC236}">
                <a16:creationId xmlns:a16="http://schemas.microsoft.com/office/drawing/2014/main" id="{7C682BE6-F6E8-BF48-5C89-3BB8DD2BE86F}"/>
              </a:ext>
            </a:extLst>
          </p:cNvPr>
          <p:cNvSpPr txBox="1"/>
          <p:nvPr/>
        </p:nvSpPr>
        <p:spPr>
          <a:xfrm>
            <a:off x="368554" y="279983"/>
            <a:ext cx="6591300" cy="461665"/>
          </a:xfrm>
          <a:prstGeom prst="rect">
            <a:avLst/>
          </a:prstGeom>
          <a:noFill/>
        </p:spPr>
        <p:txBody>
          <a:bodyPr wrap="square">
            <a:spAutoFit/>
          </a:bodyPr>
          <a:lstStyle/>
          <a:p>
            <a:pPr>
              <a:spcAft>
                <a:spcPts val="600"/>
              </a:spcAft>
            </a:pPr>
            <a:r>
              <a:rPr lang="en-US" sz="2400" b="1" dirty="0">
                <a:solidFill>
                  <a:srgbClr val="2D3F90"/>
                </a:solidFill>
                <a:latin typeface="Century Gothic" panose="020B0502020202020204" pitchFamily="34" charset="0"/>
              </a:rPr>
              <a:t>NMIN Leadership</a:t>
            </a:r>
          </a:p>
        </p:txBody>
      </p:sp>
      <p:sp>
        <p:nvSpPr>
          <p:cNvPr id="16" name="TextBox 15">
            <a:extLst>
              <a:ext uri="{FF2B5EF4-FFF2-40B4-BE49-F238E27FC236}">
                <a16:creationId xmlns:a16="http://schemas.microsoft.com/office/drawing/2014/main" id="{70792E7F-8231-2A95-D0D4-8A15D74868D9}"/>
              </a:ext>
            </a:extLst>
          </p:cNvPr>
          <p:cNvSpPr txBox="1"/>
          <p:nvPr/>
        </p:nvSpPr>
        <p:spPr>
          <a:xfrm>
            <a:off x="368554" y="856537"/>
            <a:ext cx="3447690" cy="784830"/>
          </a:xfrm>
          <a:prstGeom prst="rect">
            <a:avLst/>
          </a:prstGeom>
          <a:noFill/>
        </p:spPr>
        <p:txBody>
          <a:bodyPr wrap="square">
            <a:spAutoFit/>
          </a:bodyPr>
          <a:lstStyle/>
          <a:p>
            <a:pPr>
              <a:spcAft>
                <a:spcPts val="600"/>
              </a:spcAft>
            </a:pPr>
            <a:r>
              <a:rPr lang="en-US" sz="2000" dirty="0">
                <a:solidFill>
                  <a:srgbClr val="2D3F90"/>
                </a:solidFill>
                <a:latin typeface="Century Gothic" panose="020B0502020202020204" pitchFamily="34" charset="0"/>
              </a:rPr>
              <a:t>Scientific Directors</a:t>
            </a:r>
          </a:p>
          <a:p>
            <a:endParaRPr lang="en-US" sz="2000" dirty="0">
              <a:solidFill>
                <a:srgbClr val="2D3F90"/>
              </a:solidFill>
              <a:latin typeface="Century Gothic" panose="020B0502020202020204" pitchFamily="34" charset="0"/>
            </a:endParaRPr>
          </a:p>
        </p:txBody>
      </p:sp>
      <p:sp>
        <p:nvSpPr>
          <p:cNvPr id="18" name="TextBox 17">
            <a:extLst>
              <a:ext uri="{FF2B5EF4-FFF2-40B4-BE49-F238E27FC236}">
                <a16:creationId xmlns:a16="http://schemas.microsoft.com/office/drawing/2014/main" id="{AFB9CAA8-8A44-85B6-5B3F-5EE215AC5103}"/>
              </a:ext>
            </a:extLst>
          </p:cNvPr>
          <p:cNvSpPr txBox="1"/>
          <p:nvPr/>
        </p:nvSpPr>
        <p:spPr>
          <a:xfrm rot="16200000">
            <a:off x="6055629" y="4725837"/>
            <a:ext cx="1895354" cy="369332"/>
          </a:xfrm>
          <a:prstGeom prst="rect">
            <a:avLst/>
          </a:prstGeom>
          <a:noFill/>
        </p:spPr>
        <p:txBody>
          <a:bodyPr wrap="square">
            <a:spAutoFit/>
          </a:bodyPr>
          <a:lstStyle/>
          <a:p>
            <a:pPr>
              <a:spcAft>
                <a:spcPts val="600"/>
              </a:spcAft>
            </a:pPr>
            <a:r>
              <a:rPr lang="en-US" sz="1800" dirty="0">
                <a:solidFill>
                  <a:srgbClr val="2D3F90"/>
                </a:solidFill>
                <a:latin typeface="Century Gothic" panose="020B0502020202020204" pitchFamily="34" charset="0"/>
              </a:rPr>
              <a:t>Board Chairs</a:t>
            </a:r>
          </a:p>
        </p:txBody>
      </p:sp>
      <p:sp>
        <p:nvSpPr>
          <p:cNvPr id="19" name="Rectangle 18">
            <a:extLst>
              <a:ext uri="{FF2B5EF4-FFF2-40B4-BE49-F238E27FC236}">
                <a16:creationId xmlns:a16="http://schemas.microsoft.com/office/drawing/2014/main" id="{B7AFDF94-B24F-7176-E03F-E3F0CD9FC6EB}"/>
              </a:ext>
            </a:extLst>
          </p:cNvPr>
          <p:cNvSpPr/>
          <p:nvPr/>
        </p:nvSpPr>
        <p:spPr>
          <a:xfrm>
            <a:off x="7319692" y="5130483"/>
            <a:ext cx="2215905" cy="538609"/>
          </a:xfrm>
          <a:prstGeom prst="rect">
            <a:avLst/>
          </a:prstGeom>
        </p:spPr>
        <p:txBody>
          <a:bodyPr wrap="square">
            <a:spAutoFit/>
          </a:bodyPr>
          <a:lstStyle/>
          <a:p>
            <a:pPr lvl="0">
              <a:defRPr/>
            </a:pPr>
            <a:r>
              <a:rPr lang="en-US" sz="1500" b="1" dirty="0">
                <a:solidFill>
                  <a:schemeClr val="accent1">
                    <a:lumMod val="75000"/>
                  </a:schemeClr>
                </a:solidFill>
                <a:latin typeface="Century Gothic" panose="020B0502020202020204" pitchFamily="34" charset="0"/>
              </a:rPr>
              <a:t>Inaugural Board Chair</a:t>
            </a:r>
          </a:p>
          <a:p>
            <a:pPr lvl="0">
              <a:defRPr/>
            </a:pPr>
            <a:r>
              <a:rPr lang="en-CA" sz="1400" dirty="0">
                <a:solidFill>
                  <a:schemeClr val="accent1">
                    <a:lumMod val="75000"/>
                  </a:schemeClr>
                </a:solidFill>
                <a:latin typeface="Century Gothic" panose="020B0502020202020204" pitchFamily="34" charset="0"/>
              </a:rPr>
              <a:t>2019-2022</a:t>
            </a:r>
          </a:p>
        </p:txBody>
      </p:sp>
      <p:sp>
        <p:nvSpPr>
          <p:cNvPr id="20" name="Rectangle 19">
            <a:extLst>
              <a:ext uri="{FF2B5EF4-FFF2-40B4-BE49-F238E27FC236}">
                <a16:creationId xmlns:a16="http://schemas.microsoft.com/office/drawing/2014/main" id="{5C9109E3-5E73-33FC-D215-BEEF636A1A52}"/>
              </a:ext>
            </a:extLst>
          </p:cNvPr>
          <p:cNvSpPr/>
          <p:nvPr/>
        </p:nvSpPr>
        <p:spPr>
          <a:xfrm>
            <a:off x="9572666" y="5133252"/>
            <a:ext cx="2450457" cy="538609"/>
          </a:xfrm>
          <a:prstGeom prst="rect">
            <a:avLst/>
          </a:prstGeom>
        </p:spPr>
        <p:txBody>
          <a:bodyPr wrap="square">
            <a:spAutoFit/>
          </a:bodyPr>
          <a:lstStyle/>
          <a:p>
            <a:pPr lvl="0">
              <a:defRPr/>
            </a:pPr>
            <a:r>
              <a:rPr lang="en-US" sz="1500" b="1" dirty="0">
                <a:solidFill>
                  <a:schemeClr val="accent1">
                    <a:lumMod val="75000"/>
                  </a:schemeClr>
                </a:solidFill>
                <a:latin typeface="Century Gothic" panose="020B0502020202020204" pitchFamily="34" charset="0"/>
              </a:rPr>
              <a:t>Current Board Chair</a:t>
            </a:r>
          </a:p>
          <a:p>
            <a:pPr lvl="0">
              <a:defRPr/>
            </a:pPr>
            <a:r>
              <a:rPr lang="en-CA" sz="1400" dirty="0">
                <a:solidFill>
                  <a:schemeClr val="accent1">
                    <a:lumMod val="75000"/>
                  </a:schemeClr>
                </a:solidFill>
                <a:latin typeface="Century Gothic" panose="020B0502020202020204" pitchFamily="34" charset="0"/>
              </a:rPr>
              <a:t>2022-present</a:t>
            </a:r>
          </a:p>
        </p:txBody>
      </p:sp>
      <p:sp>
        <p:nvSpPr>
          <p:cNvPr id="21" name="Rectangle 20">
            <a:extLst>
              <a:ext uri="{FF2B5EF4-FFF2-40B4-BE49-F238E27FC236}">
                <a16:creationId xmlns:a16="http://schemas.microsoft.com/office/drawing/2014/main" id="{319C3B5E-C728-3438-2D93-99896ECDEA39}"/>
              </a:ext>
            </a:extLst>
          </p:cNvPr>
          <p:cNvSpPr/>
          <p:nvPr/>
        </p:nvSpPr>
        <p:spPr>
          <a:xfrm>
            <a:off x="2347448" y="1428007"/>
            <a:ext cx="2718822" cy="538609"/>
          </a:xfrm>
          <a:prstGeom prst="rect">
            <a:avLst/>
          </a:prstGeom>
        </p:spPr>
        <p:txBody>
          <a:bodyPr wrap="square">
            <a:spAutoFit/>
          </a:bodyPr>
          <a:lstStyle/>
          <a:p>
            <a:pPr lvl="0">
              <a:defRPr/>
            </a:pPr>
            <a:r>
              <a:rPr lang="en-US" sz="1500" b="1" dirty="0">
                <a:solidFill>
                  <a:schemeClr val="accent1">
                    <a:lumMod val="75000"/>
                  </a:schemeClr>
                </a:solidFill>
                <a:latin typeface="Century Gothic" panose="020B0502020202020204" pitchFamily="34" charset="0"/>
              </a:rPr>
              <a:t>Founding Scientific Director</a:t>
            </a:r>
          </a:p>
          <a:p>
            <a:pPr lvl="0">
              <a:defRPr/>
            </a:pPr>
            <a:r>
              <a:rPr lang="en-CA" sz="1400" dirty="0">
                <a:solidFill>
                  <a:schemeClr val="accent1">
                    <a:lumMod val="75000"/>
                  </a:schemeClr>
                </a:solidFill>
                <a:latin typeface="Century Gothic" panose="020B0502020202020204" pitchFamily="34" charset="0"/>
              </a:rPr>
              <a:t>2019-2021</a:t>
            </a:r>
          </a:p>
        </p:txBody>
      </p:sp>
      <p:sp>
        <p:nvSpPr>
          <p:cNvPr id="22" name="Rectangle 21">
            <a:extLst>
              <a:ext uri="{FF2B5EF4-FFF2-40B4-BE49-F238E27FC236}">
                <a16:creationId xmlns:a16="http://schemas.microsoft.com/office/drawing/2014/main" id="{4EB44FCF-4EDD-4230-4FAD-B8E613148E89}"/>
              </a:ext>
            </a:extLst>
          </p:cNvPr>
          <p:cNvSpPr/>
          <p:nvPr/>
        </p:nvSpPr>
        <p:spPr>
          <a:xfrm>
            <a:off x="7371314" y="2142465"/>
            <a:ext cx="1895354" cy="538609"/>
          </a:xfrm>
          <a:prstGeom prst="rect">
            <a:avLst/>
          </a:prstGeom>
        </p:spPr>
        <p:txBody>
          <a:bodyPr wrap="square">
            <a:spAutoFit/>
          </a:bodyPr>
          <a:lstStyle/>
          <a:p>
            <a:pPr lvl="0">
              <a:defRPr/>
            </a:pPr>
            <a:r>
              <a:rPr lang="en-US" sz="1500" b="1" dirty="0">
                <a:solidFill>
                  <a:schemeClr val="accent1">
                    <a:lumMod val="75000"/>
                  </a:schemeClr>
                </a:solidFill>
                <a:latin typeface="Century Gothic" panose="020B0502020202020204" pitchFamily="34" charset="0"/>
              </a:rPr>
              <a:t>Scientific Director</a:t>
            </a:r>
          </a:p>
          <a:p>
            <a:pPr lvl="0">
              <a:defRPr/>
            </a:pPr>
            <a:r>
              <a:rPr lang="en-CA" sz="1400" dirty="0">
                <a:solidFill>
                  <a:schemeClr val="accent1">
                    <a:lumMod val="75000"/>
                  </a:schemeClr>
                </a:solidFill>
                <a:latin typeface="Century Gothic" panose="020B0502020202020204" pitchFamily="34" charset="0"/>
              </a:rPr>
              <a:t>2021-2022</a:t>
            </a:r>
          </a:p>
        </p:txBody>
      </p:sp>
      <p:sp>
        <p:nvSpPr>
          <p:cNvPr id="23" name="Rectangle 22">
            <a:extLst>
              <a:ext uri="{FF2B5EF4-FFF2-40B4-BE49-F238E27FC236}">
                <a16:creationId xmlns:a16="http://schemas.microsoft.com/office/drawing/2014/main" id="{A9BAA128-76EF-947A-6E8B-5B2EF78D22F3}"/>
              </a:ext>
            </a:extLst>
          </p:cNvPr>
          <p:cNvSpPr/>
          <p:nvPr/>
        </p:nvSpPr>
        <p:spPr>
          <a:xfrm>
            <a:off x="9493561" y="2179492"/>
            <a:ext cx="2559064" cy="538609"/>
          </a:xfrm>
          <a:prstGeom prst="rect">
            <a:avLst/>
          </a:prstGeom>
        </p:spPr>
        <p:txBody>
          <a:bodyPr wrap="square">
            <a:spAutoFit/>
          </a:bodyPr>
          <a:lstStyle/>
          <a:p>
            <a:pPr lvl="0">
              <a:defRPr/>
            </a:pPr>
            <a:r>
              <a:rPr lang="en-US" sz="1500" b="1" dirty="0">
                <a:solidFill>
                  <a:schemeClr val="accent1">
                    <a:lumMod val="75000"/>
                  </a:schemeClr>
                </a:solidFill>
                <a:latin typeface="Century Gothic" panose="020B0502020202020204" pitchFamily="34" charset="0"/>
              </a:rPr>
              <a:t>Interim Scientific Director</a:t>
            </a:r>
          </a:p>
          <a:p>
            <a:pPr lvl="0">
              <a:defRPr/>
            </a:pPr>
            <a:r>
              <a:rPr lang="en-CA" sz="1400" dirty="0">
                <a:solidFill>
                  <a:schemeClr val="accent1">
                    <a:lumMod val="75000"/>
                  </a:schemeClr>
                </a:solidFill>
                <a:latin typeface="Century Gothic" panose="020B0502020202020204" pitchFamily="34" charset="0"/>
              </a:rPr>
              <a:t>2022-present</a:t>
            </a:r>
          </a:p>
        </p:txBody>
      </p:sp>
      <p:sp>
        <p:nvSpPr>
          <p:cNvPr id="27" name="TextBox 26">
            <a:extLst>
              <a:ext uri="{FF2B5EF4-FFF2-40B4-BE49-F238E27FC236}">
                <a16:creationId xmlns:a16="http://schemas.microsoft.com/office/drawing/2014/main" id="{C65C9F47-772A-EA1F-F49A-CC108EF2A8D5}"/>
              </a:ext>
            </a:extLst>
          </p:cNvPr>
          <p:cNvSpPr txBox="1"/>
          <p:nvPr/>
        </p:nvSpPr>
        <p:spPr>
          <a:xfrm>
            <a:off x="347506" y="3214605"/>
            <a:ext cx="6159000" cy="954107"/>
          </a:xfrm>
          <a:prstGeom prst="rect">
            <a:avLst/>
          </a:prstGeom>
          <a:noFill/>
        </p:spPr>
        <p:txBody>
          <a:bodyPr wrap="square" rtlCol="0">
            <a:spAutoFit/>
          </a:bodyPr>
          <a:lstStyle/>
          <a:p>
            <a:pPr marL="182563" indent="-182563">
              <a:buFont typeface="Courier New" panose="02070309020205020404" pitchFamily="49" charset="0"/>
              <a:buChar char="o"/>
            </a:pPr>
            <a:r>
              <a:rPr lang="en-US" sz="1400" dirty="0">
                <a:solidFill>
                  <a:schemeClr val="accent1">
                    <a:lumMod val="75000"/>
                  </a:schemeClr>
                </a:solidFill>
                <a:latin typeface="Century Gothic" panose="020B0502020202020204" pitchFamily="34" charset="0"/>
              </a:rPr>
              <a:t>Co-Founder of ~11 start-ups including: Canadian Liposome Company, </a:t>
            </a:r>
            <a:r>
              <a:rPr lang="en-US" sz="1400" dirty="0" err="1">
                <a:solidFill>
                  <a:schemeClr val="accent1">
                    <a:lumMod val="75000"/>
                  </a:schemeClr>
                </a:solidFill>
                <a:latin typeface="Century Gothic" panose="020B0502020202020204" pitchFamily="34" charset="0"/>
              </a:rPr>
              <a:t>Inex</a:t>
            </a:r>
            <a:r>
              <a:rPr lang="en-US" sz="1400" dirty="0">
                <a:solidFill>
                  <a:schemeClr val="accent1">
                    <a:lumMod val="75000"/>
                  </a:schemeClr>
                </a:solidFill>
                <a:latin typeface="Century Gothic" panose="020B0502020202020204" pitchFamily="34" charset="0"/>
              </a:rPr>
              <a:t> Pharmaceuticals (now Arbutus Biopharma), Northern Lipids Inc. (now Evonik Canada), Acuitas Therapeutics, Precision </a:t>
            </a:r>
            <a:r>
              <a:rPr lang="en-US" sz="1400" dirty="0" err="1">
                <a:solidFill>
                  <a:schemeClr val="accent1">
                    <a:lumMod val="75000"/>
                  </a:schemeClr>
                </a:solidFill>
                <a:latin typeface="Century Gothic" panose="020B0502020202020204" pitchFamily="34" charset="0"/>
              </a:rPr>
              <a:t>NanoSystems</a:t>
            </a:r>
            <a:r>
              <a:rPr lang="en-US" sz="1400" dirty="0">
                <a:solidFill>
                  <a:schemeClr val="accent1">
                    <a:lumMod val="75000"/>
                  </a:schemeClr>
                </a:solidFill>
                <a:latin typeface="Century Gothic" panose="020B0502020202020204" pitchFamily="34" charset="0"/>
              </a:rPr>
              <a:t>, Molecular You &amp; </a:t>
            </a:r>
            <a:r>
              <a:rPr lang="en-US" sz="1400" dirty="0" err="1">
                <a:solidFill>
                  <a:schemeClr val="accent1">
                    <a:lumMod val="75000"/>
                  </a:schemeClr>
                </a:solidFill>
                <a:latin typeface="Century Gothic" panose="020B0502020202020204" pitchFamily="34" charset="0"/>
              </a:rPr>
              <a:t>NanoVation</a:t>
            </a:r>
            <a:r>
              <a:rPr lang="en-US" sz="1400" dirty="0">
                <a:solidFill>
                  <a:schemeClr val="accent1">
                    <a:lumMod val="75000"/>
                  </a:schemeClr>
                </a:solidFill>
                <a:latin typeface="Century Gothic" panose="020B0502020202020204" pitchFamily="34" charset="0"/>
              </a:rPr>
              <a:t> Therapeutics. </a:t>
            </a:r>
            <a:endParaRPr lang="en-CA" sz="1400" dirty="0">
              <a:solidFill>
                <a:schemeClr val="accent1">
                  <a:lumMod val="75000"/>
                </a:schemeClr>
              </a:solidFill>
              <a:latin typeface="Century Gothic" panose="020B0502020202020204" pitchFamily="34" charset="0"/>
            </a:endParaRPr>
          </a:p>
        </p:txBody>
      </p:sp>
      <p:sp>
        <p:nvSpPr>
          <p:cNvPr id="28" name="TextBox 27">
            <a:extLst>
              <a:ext uri="{FF2B5EF4-FFF2-40B4-BE49-F238E27FC236}">
                <a16:creationId xmlns:a16="http://schemas.microsoft.com/office/drawing/2014/main" id="{33AE7938-03D0-5113-00FB-DBBDD2E0E153}"/>
              </a:ext>
            </a:extLst>
          </p:cNvPr>
          <p:cNvSpPr txBox="1"/>
          <p:nvPr/>
        </p:nvSpPr>
        <p:spPr>
          <a:xfrm>
            <a:off x="285335" y="4382960"/>
            <a:ext cx="6141869" cy="2108269"/>
          </a:xfrm>
          <a:prstGeom prst="rect">
            <a:avLst/>
          </a:prstGeom>
          <a:noFill/>
        </p:spPr>
        <p:txBody>
          <a:bodyPr wrap="square" rtlCol="0">
            <a:spAutoFit/>
          </a:bodyPr>
          <a:lstStyle/>
          <a:p>
            <a:pPr marL="182563" indent="-182563">
              <a:buFont typeface="Courier New" panose="02070309020205020404" pitchFamily="49" charset="0"/>
              <a:buChar char="o"/>
            </a:pPr>
            <a:r>
              <a:rPr lang="en-US" sz="1400" dirty="0">
                <a:solidFill>
                  <a:schemeClr val="accent1">
                    <a:lumMod val="75000"/>
                  </a:schemeClr>
                </a:solidFill>
                <a:latin typeface="Century Gothic" panose="020B0502020202020204" pitchFamily="34" charset="0"/>
              </a:rPr>
              <a:t>Recent </a:t>
            </a:r>
            <a:r>
              <a:rPr lang="en-US" sz="1400" dirty="0" err="1">
                <a:solidFill>
                  <a:schemeClr val="accent1">
                    <a:lumMod val="75000"/>
                  </a:schemeClr>
                </a:solidFill>
                <a:latin typeface="Century Gothic" panose="020B0502020202020204" pitchFamily="34" charset="0"/>
              </a:rPr>
              <a:t>honours</a:t>
            </a:r>
            <a:r>
              <a:rPr lang="en-US" sz="1400" dirty="0">
                <a:solidFill>
                  <a:schemeClr val="accent1">
                    <a:lumMod val="75000"/>
                  </a:schemeClr>
                </a:solidFill>
                <a:latin typeface="Century Gothic" panose="020B0502020202020204" pitchFamily="34" charset="0"/>
              </a:rPr>
              <a:t> for contributions to mRNA vaccine technology: </a:t>
            </a:r>
          </a:p>
          <a:p>
            <a:pPr marL="441325" lvl="1" indent="-168275">
              <a:buFont typeface="Arial" panose="020B0604020202020204" pitchFamily="34" charset="0"/>
              <a:buChar char="•"/>
            </a:pPr>
            <a:r>
              <a:rPr lang="en-US" sz="1300" dirty="0">
                <a:solidFill>
                  <a:schemeClr val="accent1">
                    <a:lumMod val="75000"/>
                  </a:schemeClr>
                </a:solidFill>
                <a:latin typeface="Century Gothic" panose="020B0502020202020204" pitchFamily="34" charset="0"/>
              </a:rPr>
              <a:t>2022 Global Impact Award, BC Life Sciences</a:t>
            </a:r>
          </a:p>
          <a:p>
            <a:pPr marL="441325" lvl="1" indent="-168275">
              <a:buFont typeface="Arial" panose="020B0604020202020204" pitchFamily="34" charset="0"/>
              <a:buChar char="•"/>
            </a:pPr>
            <a:r>
              <a:rPr lang="en-US" sz="1300" dirty="0">
                <a:solidFill>
                  <a:schemeClr val="accent1">
                    <a:lumMod val="75000"/>
                  </a:schemeClr>
                </a:solidFill>
                <a:latin typeface="Century Gothic" panose="020B0502020202020204" pitchFamily="34" charset="0"/>
              </a:rPr>
              <a:t>2022 Tang Prize (Taiwan)</a:t>
            </a:r>
          </a:p>
          <a:p>
            <a:pPr marL="441325" lvl="1" indent="-168275">
              <a:buFont typeface="Arial" panose="020B0604020202020204" pitchFamily="34" charset="0"/>
              <a:buChar char="•"/>
            </a:pPr>
            <a:r>
              <a:rPr lang="en-US" sz="1300" dirty="0">
                <a:solidFill>
                  <a:schemeClr val="accent1">
                    <a:lumMod val="75000"/>
                  </a:schemeClr>
                </a:solidFill>
                <a:latin typeface="Century Gothic" panose="020B0502020202020204" pitchFamily="34" charset="0"/>
              </a:rPr>
              <a:t>2022 Gairdner International Award</a:t>
            </a:r>
          </a:p>
          <a:p>
            <a:pPr marL="441325" lvl="1" indent="-168275">
              <a:buFont typeface="Arial" panose="020B0604020202020204" pitchFamily="34" charset="0"/>
              <a:buChar char="•"/>
            </a:pPr>
            <a:r>
              <a:rPr lang="en-US" sz="1300" dirty="0">
                <a:solidFill>
                  <a:schemeClr val="accent1">
                    <a:lumMod val="75000"/>
                  </a:schemeClr>
                </a:solidFill>
                <a:latin typeface="Century Gothic" panose="020B0502020202020204" pitchFamily="34" charset="0"/>
              </a:rPr>
              <a:t>2022 Governor General’s Innovation Award</a:t>
            </a:r>
          </a:p>
          <a:p>
            <a:pPr marL="441325" lvl="1" indent="-168275">
              <a:buFont typeface="Arial" panose="020B0604020202020204" pitchFamily="34" charset="0"/>
              <a:buChar char="•"/>
            </a:pPr>
            <a:r>
              <a:rPr lang="en-US" sz="1300" dirty="0">
                <a:solidFill>
                  <a:schemeClr val="accent1">
                    <a:lumMod val="75000"/>
                  </a:schemeClr>
                </a:solidFill>
                <a:latin typeface="Century Gothic" panose="020B0502020202020204" pitchFamily="34" charset="0"/>
              </a:rPr>
              <a:t>2022 Lipid Science Prize</a:t>
            </a:r>
          </a:p>
          <a:p>
            <a:pPr marL="441325" lvl="1" indent="-168275">
              <a:buFont typeface="Arial" panose="020B0604020202020204" pitchFamily="34" charset="0"/>
              <a:buChar char="•"/>
            </a:pPr>
            <a:r>
              <a:rPr lang="en-US" sz="1300" dirty="0" err="1">
                <a:solidFill>
                  <a:schemeClr val="accent1">
                    <a:lumMod val="75000"/>
                  </a:schemeClr>
                </a:solidFill>
                <a:latin typeface="Century Gothic" panose="020B0502020202020204" pitchFamily="34" charset="0"/>
              </a:rPr>
              <a:t>VinFuture</a:t>
            </a:r>
            <a:r>
              <a:rPr lang="en-US" sz="1300" dirty="0">
                <a:solidFill>
                  <a:schemeClr val="accent1">
                    <a:lumMod val="75000"/>
                  </a:schemeClr>
                </a:solidFill>
                <a:latin typeface="Century Gothic" panose="020B0502020202020204" pitchFamily="34" charset="0"/>
              </a:rPr>
              <a:t> Grand Prize (Vietnam)</a:t>
            </a:r>
          </a:p>
          <a:p>
            <a:pPr marL="441325" lvl="1" indent="-168275">
              <a:buFont typeface="Arial" panose="020B0604020202020204" pitchFamily="34" charset="0"/>
              <a:buChar char="•"/>
            </a:pPr>
            <a:r>
              <a:rPr lang="en-US" sz="1300" dirty="0">
                <a:solidFill>
                  <a:schemeClr val="accent1">
                    <a:lumMod val="75000"/>
                  </a:schemeClr>
                </a:solidFill>
                <a:latin typeface="Century Gothic" panose="020B0502020202020204" pitchFamily="34" charset="0"/>
              </a:rPr>
              <a:t>2021 Prince Mahidol Prize (Thailand)</a:t>
            </a:r>
          </a:p>
          <a:p>
            <a:pPr marL="714375" lvl="1" indent="184150">
              <a:buFont typeface="Arial" panose="020B0604020202020204" pitchFamily="34" charset="0"/>
              <a:buChar char="•"/>
            </a:pPr>
            <a:r>
              <a:rPr lang="en-US" sz="1300" dirty="0">
                <a:solidFill>
                  <a:schemeClr val="accent1">
                    <a:lumMod val="75000"/>
                  </a:schemeClr>
                </a:solidFill>
                <a:latin typeface="Century Gothic" panose="020B0502020202020204" pitchFamily="34" charset="0"/>
              </a:rPr>
              <a:t>Featured in </a:t>
            </a:r>
            <a:r>
              <a:rPr lang="en-US" sz="1300" i="1" dirty="0">
                <a:solidFill>
                  <a:schemeClr val="accent1">
                    <a:lumMod val="75000"/>
                  </a:schemeClr>
                </a:solidFill>
                <a:latin typeface="Century Gothic" panose="020B0502020202020204" pitchFamily="34" charset="0"/>
              </a:rPr>
              <a:t>The Lancet</a:t>
            </a:r>
            <a:r>
              <a:rPr lang="en-US" sz="1300" dirty="0">
                <a:solidFill>
                  <a:schemeClr val="accent1">
                    <a:lumMod val="75000"/>
                  </a:schemeClr>
                </a:solidFill>
                <a:latin typeface="Century Gothic" panose="020B0502020202020204" pitchFamily="34" charset="0"/>
              </a:rPr>
              <a:t>, </a:t>
            </a:r>
            <a:r>
              <a:rPr lang="en-US" sz="1300" i="1" dirty="0">
                <a:solidFill>
                  <a:schemeClr val="accent1">
                    <a:lumMod val="75000"/>
                  </a:schemeClr>
                </a:solidFill>
                <a:latin typeface="Century Gothic" panose="020B0502020202020204" pitchFamily="34" charset="0"/>
              </a:rPr>
              <a:t>The New York Times</a:t>
            </a:r>
            <a:r>
              <a:rPr lang="en-US" sz="1300" dirty="0">
                <a:solidFill>
                  <a:schemeClr val="accent1">
                    <a:lumMod val="75000"/>
                  </a:schemeClr>
                </a:solidFill>
                <a:latin typeface="Century Gothic" panose="020B0502020202020204" pitchFamily="34" charset="0"/>
              </a:rPr>
              <a:t>, </a:t>
            </a:r>
            <a:r>
              <a:rPr lang="en-US" sz="1300" i="1" dirty="0">
                <a:solidFill>
                  <a:schemeClr val="accent1">
                    <a:lumMod val="75000"/>
                  </a:schemeClr>
                </a:solidFill>
                <a:latin typeface="Century Gothic" panose="020B0502020202020204" pitchFamily="34" charset="0"/>
              </a:rPr>
              <a:t>Nature,</a:t>
            </a:r>
            <a:r>
              <a:rPr lang="en-US" sz="1300" dirty="0">
                <a:solidFill>
                  <a:schemeClr val="accent1">
                    <a:lumMod val="75000"/>
                  </a:schemeClr>
                </a:solidFill>
                <a:latin typeface="Century Gothic" panose="020B0502020202020204" pitchFamily="34" charset="0"/>
              </a:rPr>
              <a:t> </a:t>
            </a:r>
            <a:r>
              <a:rPr lang="en-US" sz="1300" i="1" dirty="0">
                <a:solidFill>
                  <a:schemeClr val="accent1">
                    <a:lumMod val="75000"/>
                  </a:schemeClr>
                </a:solidFill>
                <a:latin typeface="Century Gothic" panose="020B0502020202020204" pitchFamily="34" charset="0"/>
              </a:rPr>
              <a:t>Nature                                                           </a:t>
            </a:r>
            <a:r>
              <a:rPr lang="en-US" sz="1300" i="1" dirty="0">
                <a:solidFill>
                  <a:srgbClr val="0594DA"/>
                </a:solidFill>
                <a:latin typeface="Century Gothic" panose="020B0502020202020204" pitchFamily="34" charset="0"/>
              </a:rPr>
              <a:t>. </a:t>
            </a:r>
            <a:r>
              <a:rPr lang="en-US" sz="1300" i="1" dirty="0">
                <a:solidFill>
                  <a:schemeClr val="accent1">
                    <a:lumMod val="75000"/>
                  </a:schemeClr>
                </a:solidFill>
                <a:latin typeface="Century Gothic" panose="020B0502020202020204" pitchFamily="34" charset="0"/>
              </a:rPr>
              <a:t>                   Review Materials</a:t>
            </a:r>
            <a:r>
              <a:rPr lang="en-US" sz="1300" dirty="0">
                <a:solidFill>
                  <a:schemeClr val="accent1">
                    <a:lumMod val="75000"/>
                  </a:schemeClr>
                </a:solidFill>
                <a:latin typeface="Century Gothic" panose="020B0502020202020204" pitchFamily="34" charset="0"/>
              </a:rPr>
              <a:t> &amp; many other media outlets</a:t>
            </a:r>
          </a:p>
        </p:txBody>
      </p:sp>
    </p:spTree>
    <p:extLst>
      <p:ext uri="{BB962C8B-B14F-4D97-AF65-F5344CB8AC3E}">
        <p14:creationId xmlns:p14="http://schemas.microsoft.com/office/powerpoint/2010/main" val="403606002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A picture containing plant, flower&#10;&#10;Description automatically generated">
            <a:extLst>
              <a:ext uri="{FF2B5EF4-FFF2-40B4-BE49-F238E27FC236}">
                <a16:creationId xmlns:a16="http://schemas.microsoft.com/office/drawing/2014/main" id="{94D5554B-7979-485D-8236-0470D4FDA2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6330" y="3019239"/>
            <a:ext cx="2309670" cy="2290738"/>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CCC07B6B-D400-4F5A-B1E9-647850F0CB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996" y="123238"/>
            <a:ext cx="8341887" cy="4001393"/>
          </a:xfrm>
          <a:prstGeom prst="rect">
            <a:avLst/>
          </a:prstGeom>
          <a:effectLst>
            <a:outerShdw blurRad="165100" dist="101600" dir="10800000" algn="r" rotWithShape="0">
              <a:prstClr val="black">
                <a:alpha val="40000"/>
              </a:prstClr>
            </a:outerShdw>
          </a:effectLst>
        </p:spPr>
      </p:pic>
      <p:pic>
        <p:nvPicPr>
          <p:cNvPr id="28" name="Picture 27" descr="Graphical user interface, text, application&#10;&#10;Description automatically generated">
            <a:extLst>
              <a:ext uri="{FF2B5EF4-FFF2-40B4-BE49-F238E27FC236}">
                <a16:creationId xmlns:a16="http://schemas.microsoft.com/office/drawing/2014/main" id="{956A0668-88D8-4C12-85CB-939D35BCE8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980" y="2300254"/>
            <a:ext cx="8671366" cy="2563234"/>
          </a:xfrm>
          <a:prstGeom prst="rect">
            <a:avLst/>
          </a:prstGeom>
          <a:effectLst>
            <a:outerShdw blurRad="165100" dist="101600" dir="10800000" algn="r" rotWithShape="0">
              <a:prstClr val="black">
                <a:alpha val="40000"/>
              </a:prstClr>
            </a:outerShdw>
          </a:effectLst>
        </p:spPr>
      </p:pic>
      <p:pic>
        <p:nvPicPr>
          <p:cNvPr id="30" name="Picture 29" descr="Graphical user interface, application&#10;&#10;Description automatically generated with medium confidence">
            <a:extLst>
              <a:ext uri="{FF2B5EF4-FFF2-40B4-BE49-F238E27FC236}">
                <a16:creationId xmlns:a16="http://schemas.microsoft.com/office/drawing/2014/main" id="{7790782F-029F-4B4F-B7F0-150B50E910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7198" y="3863589"/>
            <a:ext cx="9776460" cy="2362200"/>
          </a:xfrm>
          <a:prstGeom prst="rect">
            <a:avLst/>
          </a:prstGeom>
          <a:effectLst>
            <a:outerShdw blurRad="165100" dist="101600" dir="10800000" algn="r" rotWithShape="0">
              <a:prstClr val="black">
                <a:alpha val="40000"/>
              </a:prstClr>
            </a:outerShdw>
          </a:effectLst>
        </p:spPr>
      </p:pic>
      <p:pic>
        <p:nvPicPr>
          <p:cNvPr id="34" name="Picture 33" descr="Graphical user interface, text, application&#10;&#10;Description automatically generated">
            <a:extLst>
              <a:ext uri="{FF2B5EF4-FFF2-40B4-BE49-F238E27FC236}">
                <a16:creationId xmlns:a16="http://schemas.microsoft.com/office/drawing/2014/main" id="{9AA00F99-AF83-4EF4-821A-A6C9818478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753" y="916610"/>
            <a:ext cx="10241280" cy="3253740"/>
          </a:xfrm>
          <a:prstGeom prst="rect">
            <a:avLst/>
          </a:prstGeom>
          <a:effectLst>
            <a:outerShdw blurRad="165100" dist="101600" dir="10800000" algn="r" rotWithShape="0">
              <a:prstClr val="black">
                <a:alpha val="40000"/>
              </a:prstClr>
            </a:outerShdw>
          </a:effectLst>
        </p:spPr>
      </p:pic>
      <p:pic>
        <p:nvPicPr>
          <p:cNvPr id="36" name="Picture 35" descr="Graphical user interface, text, application, chat or text message&#10;&#10;Description automatically generated">
            <a:extLst>
              <a:ext uri="{FF2B5EF4-FFF2-40B4-BE49-F238E27FC236}">
                <a16:creationId xmlns:a16="http://schemas.microsoft.com/office/drawing/2014/main" id="{F299BED2-99C7-4923-A29C-826358FE76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0011" y="2888310"/>
            <a:ext cx="7513867" cy="2919132"/>
          </a:xfrm>
          <a:prstGeom prst="rect">
            <a:avLst/>
          </a:prstGeom>
          <a:effectLst>
            <a:outerShdw blurRad="165100" dist="101600" dir="10800000" algn="r" rotWithShape="0">
              <a:prstClr val="black">
                <a:alpha val="40000"/>
              </a:prstClr>
            </a:outerShdw>
          </a:effectLst>
        </p:spPr>
      </p:pic>
      <p:pic>
        <p:nvPicPr>
          <p:cNvPr id="40" name="Picture 39" descr="Text, timeline&#10;&#10;Description automatically generated">
            <a:extLst>
              <a:ext uri="{FF2B5EF4-FFF2-40B4-BE49-F238E27FC236}">
                <a16:creationId xmlns:a16="http://schemas.microsoft.com/office/drawing/2014/main" id="{88904BB4-31A3-4AF7-9700-E181674153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7638" y="2246270"/>
            <a:ext cx="7737083" cy="4329323"/>
          </a:xfrm>
          <a:prstGeom prst="rect">
            <a:avLst/>
          </a:prstGeom>
          <a:effectLst>
            <a:outerShdw blurRad="165100" dist="101600" dir="10800000" algn="r" rotWithShape="0">
              <a:prstClr val="black">
                <a:alpha val="40000"/>
              </a:prstClr>
            </a:outerShdw>
          </a:effectLst>
        </p:spPr>
      </p:pic>
      <p:pic>
        <p:nvPicPr>
          <p:cNvPr id="42" name="Picture 41">
            <a:extLst>
              <a:ext uri="{FF2B5EF4-FFF2-40B4-BE49-F238E27FC236}">
                <a16:creationId xmlns:a16="http://schemas.microsoft.com/office/drawing/2014/main" id="{62A0241D-57E2-4197-9377-C09ACD7E2C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63236" y="911871"/>
            <a:ext cx="10035540" cy="5006340"/>
          </a:xfrm>
          <a:prstGeom prst="rect">
            <a:avLst/>
          </a:prstGeom>
          <a:effectLst>
            <a:outerShdw blurRad="165100" dist="101600" dir="10800000" algn="r" rotWithShape="0">
              <a:prstClr val="black">
                <a:alpha val="40000"/>
              </a:prstClr>
            </a:outerShdw>
          </a:effectLst>
        </p:spPr>
      </p:pic>
      <p:pic>
        <p:nvPicPr>
          <p:cNvPr id="44" name="Picture 43" descr="A picture containing text, person, screenshot&#10;&#10;Description automatically generated">
            <a:extLst>
              <a:ext uri="{FF2B5EF4-FFF2-40B4-BE49-F238E27FC236}">
                <a16:creationId xmlns:a16="http://schemas.microsoft.com/office/drawing/2014/main" id="{AD64DF29-A891-4D99-8B48-531D38BD17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79076" y="575819"/>
            <a:ext cx="5249406" cy="4748299"/>
          </a:xfrm>
          <a:prstGeom prst="rect">
            <a:avLst/>
          </a:prstGeom>
          <a:effectLst>
            <a:outerShdw blurRad="165100" dist="101600" dir="10800000" algn="r" rotWithShape="0">
              <a:prstClr val="black">
                <a:alpha val="40000"/>
              </a:prstClr>
            </a:outerShdw>
          </a:effectLst>
        </p:spPr>
      </p:pic>
      <p:pic>
        <p:nvPicPr>
          <p:cNvPr id="3" name="Picture 2" descr="Graphical user interface&#10;&#10;Description automatically generated">
            <a:extLst>
              <a:ext uri="{FF2B5EF4-FFF2-40B4-BE49-F238E27FC236}">
                <a16:creationId xmlns:a16="http://schemas.microsoft.com/office/drawing/2014/main" id="{C8D9848A-1B1C-C6A6-3D4E-DC2408CB136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2272" y="1114383"/>
            <a:ext cx="6066248" cy="4934975"/>
          </a:xfrm>
          <a:prstGeom prst="rect">
            <a:avLst/>
          </a:prstGeom>
          <a:effectLst>
            <a:outerShdw blurRad="165100" dist="101600" dir="10800000" algn="r" rotWithShape="0">
              <a:prstClr val="black">
                <a:alpha val="40000"/>
              </a:prstClr>
            </a:outerShdw>
          </a:effectLst>
        </p:spPr>
      </p:pic>
      <p:pic>
        <p:nvPicPr>
          <p:cNvPr id="5" name="Picture 4" descr="A person in a suit&#10;&#10;Description automatically generated with medium confidence">
            <a:extLst>
              <a:ext uri="{FF2B5EF4-FFF2-40B4-BE49-F238E27FC236}">
                <a16:creationId xmlns:a16="http://schemas.microsoft.com/office/drawing/2014/main" id="{F89DBC44-1865-770B-82A2-5EFB250298E7}"/>
              </a:ext>
            </a:extLst>
          </p:cNvPr>
          <p:cNvPicPr>
            <a:picLocks noChangeAspect="1"/>
          </p:cNvPicPr>
          <p:nvPr/>
        </p:nvPicPr>
        <p:blipFill rotWithShape="1">
          <a:blip r:embed="rId13">
            <a:extLst>
              <a:ext uri="{28A0092B-C50C-407E-A947-70E740481C1C}">
                <a14:useLocalDpi xmlns:a14="http://schemas.microsoft.com/office/drawing/2010/main" val="0"/>
              </a:ext>
            </a:extLst>
          </a:blip>
          <a:srcRect t="9183"/>
          <a:stretch/>
        </p:blipFill>
        <p:spPr>
          <a:xfrm>
            <a:off x="4701821" y="2123934"/>
            <a:ext cx="7277919" cy="5086127"/>
          </a:xfrm>
          <a:prstGeom prst="rect">
            <a:avLst/>
          </a:prstGeom>
          <a:effectLst>
            <a:outerShdw blurRad="165100" dist="101600" dir="10800000" algn="r" rotWithShape="0">
              <a:prstClr val="black">
                <a:alpha val="40000"/>
              </a:prstClr>
            </a:outerShdw>
          </a:effectLst>
        </p:spPr>
      </p:pic>
      <p:pic>
        <p:nvPicPr>
          <p:cNvPr id="9" name="Picture 8" descr="A picture containing text, monitor, screen, screenshot&#10;&#10;Description automatically generated">
            <a:extLst>
              <a:ext uri="{FF2B5EF4-FFF2-40B4-BE49-F238E27FC236}">
                <a16:creationId xmlns:a16="http://schemas.microsoft.com/office/drawing/2014/main" id="{C334BA05-CCDC-AFC2-04C7-ACA3545FF92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12420" y="3388510"/>
            <a:ext cx="6282177" cy="3545969"/>
          </a:xfrm>
          <a:prstGeom prst="rect">
            <a:avLst/>
          </a:prstGeom>
          <a:effectLst>
            <a:outerShdw blurRad="165100" dist="101600" dir="10800000" algn="r" rotWithShape="0">
              <a:prstClr val="black">
                <a:alpha val="40000"/>
              </a:prstClr>
            </a:outerShdw>
          </a:effectLst>
        </p:spPr>
      </p:pic>
      <p:pic>
        <p:nvPicPr>
          <p:cNvPr id="16" name="Picture 15" descr="Graphical user interface, application&#10;&#10;Description automatically generated">
            <a:extLst>
              <a:ext uri="{FF2B5EF4-FFF2-40B4-BE49-F238E27FC236}">
                <a16:creationId xmlns:a16="http://schemas.microsoft.com/office/drawing/2014/main" id="{4E8ED2F0-E0F6-EBC4-778E-2C9D2F5299C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82854" y="564473"/>
            <a:ext cx="7442689" cy="3721345"/>
          </a:xfrm>
          <a:prstGeom prst="rect">
            <a:avLst/>
          </a:prstGeom>
          <a:effectLst>
            <a:outerShdw blurRad="165100" dist="101600" dir="10800000" algn="r" rotWithShape="0">
              <a:prstClr val="black">
                <a:alpha val="40000"/>
              </a:prstClr>
            </a:outerShdw>
          </a:effectLst>
        </p:spPr>
      </p:pic>
      <p:pic>
        <p:nvPicPr>
          <p:cNvPr id="18" name="Picture 17" descr="Graphical user interface&#10;&#10;Description automatically generated">
            <a:extLst>
              <a:ext uri="{FF2B5EF4-FFF2-40B4-BE49-F238E27FC236}">
                <a16:creationId xmlns:a16="http://schemas.microsoft.com/office/drawing/2014/main" id="{D6B178B3-6F1E-BB58-0922-9377137175C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05738" y="3713890"/>
            <a:ext cx="10554802" cy="2881629"/>
          </a:xfrm>
          <a:prstGeom prst="rect">
            <a:avLst/>
          </a:prstGeom>
          <a:effectLst>
            <a:outerShdw blurRad="165100" dist="101600" dir="10800000" algn="r" rotWithShape="0">
              <a:prstClr val="black">
                <a:alpha val="40000"/>
              </a:prstClr>
            </a:outerShdw>
          </a:effectLst>
        </p:spPr>
      </p:pic>
      <p:pic>
        <p:nvPicPr>
          <p:cNvPr id="20" name="Picture 19" descr="Graphical user interface, text, application, email&#10;&#10;Description automatically generated">
            <a:extLst>
              <a:ext uri="{FF2B5EF4-FFF2-40B4-BE49-F238E27FC236}">
                <a16:creationId xmlns:a16="http://schemas.microsoft.com/office/drawing/2014/main" id="{EB0C13CC-8A44-1318-9DB2-A0DD636A4257}"/>
              </a:ext>
            </a:extLst>
          </p:cNvPr>
          <p:cNvPicPr>
            <a:picLocks noChangeAspect="1"/>
          </p:cNvPicPr>
          <p:nvPr/>
        </p:nvPicPr>
        <p:blipFill rotWithShape="1">
          <a:blip r:embed="rId17">
            <a:extLst>
              <a:ext uri="{28A0092B-C50C-407E-A947-70E740481C1C}">
                <a14:useLocalDpi xmlns:a14="http://schemas.microsoft.com/office/drawing/2010/main" val="0"/>
              </a:ext>
            </a:extLst>
          </a:blip>
          <a:srcRect b="18267"/>
          <a:stretch/>
        </p:blipFill>
        <p:spPr>
          <a:xfrm>
            <a:off x="1574515" y="196476"/>
            <a:ext cx="9412982" cy="3451950"/>
          </a:xfrm>
          <a:prstGeom prst="rect">
            <a:avLst/>
          </a:prstGeom>
          <a:effectLst>
            <a:outerShdw blurRad="165100" dist="101600" dir="10800000" algn="r" rotWithShape="0">
              <a:prstClr val="black">
                <a:alpha val="40000"/>
              </a:prstClr>
            </a:outerShdw>
          </a:effectLst>
        </p:spPr>
      </p:pic>
      <p:pic>
        <p:nvPicPr>
          <p:cNvPr id="4" name="Picture 3" descr="A group of people posing for a photo&#10;&#10;Description automatically generated with medium confidence">
            <a:extLst>
              <a:ext uri="{FF2B5EF4-FFF2-40B4-BE49-F238E27FC236}">
                <a16:creationId xmlns:a16="http://schemas.microsoft.com/office/drawing/2014/main" id="{88C08551-20FE-9CFA-5FFA-E3985A860DF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09874" y="3035921"/>
            <a:ext cx="6148314" cy="3202247"/>
          </a:xfrm>
          <a:prstGeom prst="rect">
            <a:avLst/>
          </a:prstGeom>
          <a:effectLst>
            <a:outerShdw blurRad="165100" dist="101600" dir="10800000" algn="r" rotWithShape="0">
              <a:prstClr val="black">
                <a:alpha val="40000"/>
              </a:prstClr>
            </a:outerShdw>
          </a:effectLst>
        </p:spPr>
      </p:pic>
      <p:pic>
        <p:nvPicPr>
          <p:cNvPr id="8" name="Picture 7" descr="A person smiling in front of a sign&#10;&#10;Description automatically generated with medium confidence">
            <a:extLst>
              <a:ext uri="{FF2B5EF4-FFF2-40B4-BE49-F238E27FC236}">
                <a16:creationId xmlns:a16="http://schemas.microsoft.com/office/drawing/2014/main" id="{1A46220D-8242-D17D-1B56-EF103249332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90701" y="808791"/>
            <a:ext cx="4812065" cy="2905100"/>
          </a:xfrm>
          <a:prstGeom prst="rect">
            <a:avLst/>
          </a:prstGeom>
          <a:effectLst>
            <a:outerShdw blurRad="165100" dist="101600" dir="10800000" algn="r" rotWithShape="0">
              <a:prstClr val="black">
                <a:alpha val="40000"/>
              </a:prstClr>
            </a:outerShdw>
          </a:effectLst>
        </p:spPr>
      </p:pic>
      <p:pic>
        <p:nvPicPr>
          <p:cNvPr id="11" name="Picture 10" descr="A group of people on a stage&#10;&#10;Description automatically generated with medium confidence">
            <a:extLst>
              <a:ext uri="{FF2B5EF4-FFF2-40B4-BE49-F238E27FC236}">
                <a16:creationId xmlns:a16="http://schemas.microsoft.com/office/drawing/2014/main" id="{614A6296-4DF1-DE9F-F66C-DA477482530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291536" y="161589"/>
            <a:ext cx="4699031" cy="2951352"/>
          </a:xfrm>
          <a:prstGeom prst="rect">
            <a:avLst/>
          </a:prstGeom>
          <a:effectLst>
            <a:outerShdw blurRad="165100" dist="101600" dir="10800000" algn="r" rotWithShape="0">
              <a:prstClr val="black">
                <a:alpha val="40000"/>
              </a:prstClr>
            </a:outerShdw>
          </a:effectLst>
        </p:spPr>
      </p:pic>
    </p:spTree>
    <p:extLst>
      <p:ext uri="{BB962C8B-B14F-4D97-AF65-F5344CB8AC3E}">
        <p14:creationId xmlns:p14="http://schemas.microsoft.com/office/powerpoint/2010/main" val="228768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2000"/>
                            </p:stCondLst>
                            <p:childTnLst>
                              <p:par>
                                <p:cTn id="13" presetID="10" presetClass="entr" presetSubtype="0" fill="hold" nodeType="afterEffect">
                                  <p:stCondLst>
                                    <p:cond delay="100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3500"/>
                            </p:stCondLst>
                            <p:childTnLst>
                              <p:par>
                                <p:cTn id="17" presetID="10" presetClass="entr" presetSubtype="0" fill="hold" nodeType="afterEffect">
                                  <p:stCondLst>
                                    <p:cond delay="100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5000"/>
                            </p:stCondLst>
                            <p:childTnLst>
                              <p:par>
                                <p:cTn id="21" presetID="10" presetClass="entr" presetSubtype="0" fill="hold" nodeType="afterEffect">
                                  <p:stCondLst>
                                    <p:cond delay="10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500"/>
                                        <p:tgtEl>
                                          <p:spTgt spid="36"/>
                                        </p:tgtEl>
                                      </p:cBhvr>
                                    </p:animEffect>
                                  </p:childTnLst>
                                </p:cTn>
                              </p:par>
                            </p:childTnLst>
                          </p:cTn>
                        </p:par>
                        <p:par>
                          <p:cTn id="24" fill="hold">
                            <p:stCondLst>
                              <p:cond delay="6500"/>
                            </p:stCondLst>
                            <p:childTnLst>
                              <p:par>
                                <p:cTn id="25" presetID="10" presetClass="entr" presetSubtype="0" fill="hold" nodeType="afterEffect">
                                  <p:stCondLst>
                                    <p:cond delay="100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500"/>
                                        <p:tgtEl>
                                          <p:spTgt spid="40"/>
                                        </p:tgtEl>
                                      </p:cBhvr>
                                    </p:animEffect>
                                  </p:childTnLst>
                                </p:cTn>
                              </p:par>
                            </p:childTnLst>
                          </p:cTn>
                        </p:par>
                        <p:par>
                          <p:cTn id="28" fill="hold">
                            <p:stCondLst>
                              <p:cond delay="8000"/>
                            </p:stCondLst>
                            <p:childTnLst>
                              <p:par>
                                <p:cTn id="29" presetID="10" presetClass="entr" presetSubtype="0" fill="hold" nodeType="afterEffect">
                                  <p:stCondLst>
                                    <p:cond delay="100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childTnLst>
                          </p:cTn>
                        </p:par>
                        <p:par>
                          <p:cTn id="32" fill="hold">
                            <p:stCondLst>
                              <p:cond delay="9500"/>
                            </p:stCondLst>
                            <p:childTnLst>
                              <p:par>
                                <p:cTn id="33" presetID="10" presetClass="entr" presetSubtype="0" fill="hold" nodeType="afterEffect">
                                  <p:stCondLst>
                                    <p:cond delay="100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childTnLst>
                          </p:cTn>
                        </p:par>
                        <p:par>
                          <p:cTn id="36" fill="hold">
                            <p:stCondLst>
                              <p:cond delay="11000"/>
                            </p:stCondLst>
                            <p:childTnLst>
                              <p:par>
                                <p:cTn id="37" presetID="10" presetClass="entr" presetSubtype="0" fill="hold" nodeType="afterEffect">
                                  <p:stCondLst>
                                    <p:cond delay="100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par>
                          <p:cTn id="40" fill="hold">
                            <p:stCondLst>
                              <p:cond delay="12500"/>
                            </p:stCondLst>
                            <p:childTnLst>
                              <p:par>
                                <p:cTn id="41" presetID="10" presetClass="entr" presetSubtype="0" fill="hold" nodeType="afterEffect">
                                  <p:stCondLst>
                                    <p:cond delay="100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par>
                          <p:cTn id="44" fill="hold">
                            <p:stCondLst>
                              <p:cond delay="14000"/>
                            </p:stCondLst>
                            <p:childTnLst>
                              <p:par>
                                <p:cTn id="45" presetID="10" presetClass="entr" presetSubtype="0" fill="hold" nodeType="afterEffect">
                                  <p:stCondLst>
                                    <p:cond delay="100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par>
                          <p:cTn id="48" fill="hold">
                            <p:stCondLst>
                              <p:cond delay="15500"/>
                            </p:stCondLst>
                            <p:childTnLst>
                              <p:par>
                                <p:cTn id="49" presetID="10" presetClass="entr" presetSubtype="0" fill="hold" nodeType="afterEffect">
                                  <p:stCondLst>
                                    <p:cond delay="100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cTn>
                              </p:par>
                            </p:childTnLst>
                          </p:cTn>
                        </p:par>
                        <p:par>
                          <p:cTn id="52" fill="hold">
                            <p:stCondLst>
                              <p:cond delay="17000"/>
                            </p:stCondLst>
                            <p:childTnLst>
                              <p:par>
                                <p:cTn id="53" presetID="10" presetClass="entr" presetSubtype="0" fill="hold" nodeType="afterEffect">
                                  <p:stCondLst>
                                    <p:cond delay="100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18500"/>
                            </p:stCondLst>
                            <p:childTnLst>
                              <p:par>
                                <p:cTn id="57" presetID="10" presetClass="entr" presetSubtype="0" fill="hold" nodeType="afterEffect">
                                  <p:stCondLst>
                                    <p:cond delay="100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childTnLst>
                          </p:cTn>
                        </p:par>
                        <p:par>
                          <p:cTn id="60" fill="hold">
                            <p:stCondLst>
                              <p:cond delay="20000"/>
                            </p:stCondLst>
                            <p:childTnLst>
                              <p:par>
                                <p:cTn id="61" presetID="10" presetClass="entr" presetSubtype="0" fill="hold" nodeType="afterEffect">
                                  <p:stCondLst>
                                    <p:cond delay="100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500"/>
                                        <p:tgtEl>
                                          <p:spTgt spid="4"/>
                                        </p:tgtEl>
                                      </p:cBhvr>
                                    </p:animEffect>
                                  </p:childTnLst>
                                </p:cTn>
                              </p:par>
                            </p:childTnLst>
                          </p:cTn>
                        </p:par>
                        <p:par>
                          <p:cTn id="64" fill="hold">
                            <p:stCondLst>
                              <p:cond delay="21500"/>
                            </p:stCondLst>
                            <p:childTnLst>
                              <p:par>
                                <p:cTn id="65" presetID="10" presetClass="entr" presetSubtype="0" fill="hold" nodeType="afterEffect">
                                  <p:stCondLst>
                                    <p:cond delay="100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childTnLst>
                          </p:cTn>
                        </p:par>
                        <p:par>
                          <p:cTn id="68" fill="hold">
                            <p:stCondLst>
                              <p:cond delay="23000"/>
                            </p:stCondLst>
                            <p:childTnLst>
                              <p:par>
                                <p:cTn id="69" presetID="10" presetClass="entr" presetSubtype="0" fill="hold" nodeType="afterEffect">
                                  <p:stCondLst>
                                    <p:cond delay="100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7B55D5-DF53-09D2-35A7-F51A5AB93115}"/>
              </a:ext>
            </a:extLst>
          </p:cNvPr>
          <p:cNvSpPr/>
          <p:nvPr/>
        </p:nvSpPr>
        <p:spPr>
          <a:xfrm>
            <a:off x="436665" y="297775"/>
            <a:ext cx="8212070" cy="369332"/>
          </a:xfrm>
          <a:prstGeom prst="rect">
            <a:avLst/>
          </a:prstGeom>
        </p:spPr>
        <p:txBody>
          <a:bodyPr wrap="square">
            <a:spAutoFit/>
          </a:bodyPr>
          <a:lstStyle/>
          <a:p>
            <a:pPr lvl="0">
              <a:defRPr/>
            </a:pPr>
            <a:r>
              <a:rPr lang="en-US" dirty="0">
                <a:solidFill>
                  <a:srgbClr val="2D3F90"/>
                </a:solidFill>
                <a:latin typeface="Century Gothic" panose="020B0502020202020204" pitchFamily="34" charset="0"/>
              </a:rPr>
              <a:t>The Nanomedicines Innovation Network (NMIN)</a:t>
            </a:r>
            <a:endParaRPr lang="en-CA" dirty="0">
              <a:solidFill>
                <a:srgbClr val="2D3F90"/>
              </a:solidFill>
              <a:latin typeface="Century Gothic" panose="020B0502020202020204" pitchFamily="34" charset="0"/>
            </a:endParaRPr>
          </a:p>
        </p:txBody>
      </p:sp>
      <p:sp>
        <p:nvSpPr>
          <p:cNvPr id="6" name="Rectangle 5">
            <a:extLst>
              <a:ext uri="{FF2B5EF4-FFF2-40B4-BE49-F238E27FC236}">
                <a16:creationId xmlns:a16="http://schemas.microsoft.com/office/drawing/2014/main" id="{7BDCC2C2-CFC9-E4A0-F950-0754A31A9CDF}"/>
              </a:ext>
            </a:extLst>
          </p:cNvPr>
          <p:cNvSpPr/>
          <p:nvPr/>
        </p:nvSpPr>
        <p:spPr>
          <a:xfrm>
            <a:off x="552449" y="1352928"/>
            <a:ext cx="2512952" cy="53966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1E5474AC-8A26-02AB-EB96-FAE409E4E54D}"/>
              </a:ext>
            </a:extLst>
          </p:cNvPr>
          <p:cNvSpPr/>
          <p:nvPr/>
        </p:nvSpPr>
        <p:spPr>
          <a:xfrm>
            <a:off x="2852195" y="1352928"/>
            <a:ext cx="8843058" cy="529261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extLst>
              <a:ext uri="{FF2B5EF4-FFF2-40B4-BE49-F238E27FC236}">
                <a16:creationId xmlns:a16="http://schemas.microsoft.com/office/drawing/2014/main" id="{518B8756-8581-6F5E-B998-4AA7F4D68CA0}"/>
              </a:ext>
            </a:extLst>
          </p:cNvPr>
          <p:cNvPicPr>
            <a:picLocks noChangeAspect="1"/>
          </p:cNvPicPr>
          <p:nvPr/>
        </p:nvPicPr>
        <p:blipFill>
          <a:blip r:embed="rId2"/>
          <a:stretch>
            <a:fillRect/>
          </a:stretch>
        </p:blipFill>
        <p:spPr>
          <a:xfrm>
            <a:off x="5420507" y="1480680"/>
            <a:ext cx="1688400" cy="1688400"/>
          </a:xfrm>
          <a:prstGeom prst="ellipse">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266D8E0D-82DE-FF7D-C999-F5430E6553A6}"/>
              </a:ext>
            </a:extLst>
          </p:cNvPr>
          <p:cNvSpPr txBox="1"/>
          <p:nvPr/>
        </p:nvSpPr>
        <p:spPr>
          <a:xfrm>
            <a:off x="449287" y="793801"/>
            <a:ext cx="9823433"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D3F90"/>
                </a:solidFill>
                <a:effectLst/>
                <a:uLnTx/>
                <a:uFillTx/>
                <a:latin typeface="Century Gothic" panose="020B0502020202020204" pitchFamily="34" charset="0"/>
                <a:ea typeface="+mn-ea"/>
                <a:cs typeface="+mn-cs"/>
              </a:rPr>
              <a:t>Board of Directors</a:t>
            </a:r>
            <a:endParaRPr kumimoji="0" lang="en-CA" sz="2800" b="1" i="0" u="none" strike="noStrike" kern="1200" cap="none" spc="0" normalizeH="0" baseline="0" noProof="0" dirty="0">
              <a:ln>
                <a:noFill/>
              </a:ln>
              <a:solidFill>
                <a:srgbClr val="2D3F90"/>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619ED062-AC3A-4A4A-2C7E-C998650990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3770" y="1498633"/>
            <a:ext cx="1686979" cy="1686979"/>
          </a:xfrm>
          <a:prstGeom prst="ellipse">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31281CA7-CE79-D2B4-4124-D1F17120B2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8383" y="1480680"/>
            <a:ext cx="1686979" cy="1686979"/>
          </a:xfrm>
          <a:prstGeom prst="ellipse">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D7DDE02F-287D-E7CB-01EB-6FB932BFB46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22535" y="4174807"/>
            <a:ext cx="1686980" cy="1686980"/>
          </a:xfrm>
          <a:prstGeom prst="ellipse">
            <a:avLst/>
          </a:prstGeom>
          <a:effectLst>
            <a:outerShdw blurRad="50800" dist="38100" dir="2700000" algn="tl" rotWithShape="0">
              <a:prstClr val="black">
                <a:alpha val="40000"/>
              </a:prstClr>
            </a:outerShdw>
          </a:effectLst>
        </p:spPr>
      </p:pic>
      <p:sp>
        <p:nvSpPr>
          <p:cNvPr id="16" name="Rectangle 15">
            <a:extLst>
              <a:ext uri="{FF2B5EF4-FFF2-40B4-BE49-F238E27FC236}">
                <a16:creationId xmlns:a16="http://schemas.microsoft.com/office/drawing/2014/main" id="{BB105B25-0D5A-48BA-8E3F-C089F8AD6340}"/>
              </a:ext>
            </a:extLst>
          </p:cNvPr>
          <p:cNvSpPr/>
          <p:nvPr/>
        </p:nvSpPr>
        <p:spPr>
          <a:xfrm>
            <a:off x="3205088" y="3235666"/>
            <a:ext cx="1992553" cy="66684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Michael </a:t>
            </a:r>
            <a:r>
              <a:rPr kumimoji="0" lang="en-US" sz="15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Coughtrie</a:t>
            </a:r>
            <a:endPar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Professor &amp; Dean, Faculty of Pharmaceutical Sciences, UBC</a:t>
            </a:r>
            <a:endParaRPr kumimoji="0" lang="en-CA" sz="9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Rectangle 16">
            <a:extLst>
              <a:ext uri="{FF2B5EF4-FFF2-40B4-BE49-F238E27FC236}">
                <a16:creationId xmlns:a16="http://schemas.microsoft.com/office/drawing/2014/main" id="{3A241792-8EE1-7737-6242-E323AA6A9232}"/>
              </a:ext>
            </a:extLst>
          </p:cNvPr>
          <p:cNvSpPr/>
          <p:nvPr/>
        </p:nvSpPr>
        <p:spPr>
          <a:xfrm>
            <a:off x="7440253" y="3231696"/>
            <a:ext cx="1709801" cy="66684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Lesley </a:t>
            </a:r>
            <a:r>
              <a:rPr kumimoji="0" lang="en-US" sz="15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Esford</a:t>
            </a:r>
            <a:endPar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Board Vice-Chair; Director, Innovate BC</a:t>
            </a:r>
          </a:p>
        </p:txBody>
      </p:sp>
      <p:sp>
        <p:nvSpPr>
          <p:cNvPr id="18" name="Rectangle 17">
            <a:extLst>
              <a:ext uri="{FF2B5EF4-FFF2-40B4-BE49-F238E27FC236}">
                <a16:creationId xmlns:a16="http://schemas.microsoft.com/office/drawing/2014/main" id="{B028F707-C64E-7020-8C2A-F7DD41A85775}"/>
              </a:ext>
            </a:extLst>
          </p:cNvPr>
          <p:cNvSpPr/>
          <p:nvPr/>
        </p:nvSpPr>
        <p:spPr>
          <a:xfrm>
            <a:off x="3318823" y="5832754"/>
            <a:ext cx="1895354" cy="66684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1" dirty="0">
                <a:solidFill>
                  <a:prstClr val="black"/>
                </a:solidFill>
                <a:latin typeface="Century Gothic" panose="020B0502020202020204" pitchFamily="34" charset="0"/>
              </a:rPr>
              <a:t>Vanessa Grant</a:t>
            </a:r>
            <a:endPar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lvl="0" algn="ctr">
              <a:spcBef>
                <a:spcPts val="400"/>
              </a:spcBef>
              <a:defRPr/>
            </a:pPr>
            <a:r>
              <a:rPr lang="en-US" sz="950" dirty="0">
                <a:solidFill>
                  <a:prstClr val="black"/>
                </a:solidFill>
                <a:latin typeface="Century Gothic" panose="020B0502020202020204" pitchFamily="34" charset="0"/>
              </a:rPr>
              <a:t>Partner, Norton Rose Fulbright Canada LLP</a:t>
            </a:r>
            <a:endParaRPr kumimoji="0" lang="en-US" sz="9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1AF90F46-E14E-2BCF-87A5-C4D72995D6FE}"/>
              </a:ext>
            </a:extLst>
          </p:cNvPr>
          <p:cNvSpPr/>
          <p:nvPr/>
        </p:nvSpPr>
        <p:spPr>
          <a:xfrm>
            <a:off x="656531" y="4051265"/>
            <a:ext cx="1709801" cy="692497"/>
          </a:xfrm>
          <a:prstGeom prst="rect">
            <a:avLst/>
          </a:prstGeom>
        </p:spPr>
        <p:txBody>
          <a:bodyPr wrap="square">
            <a:spAutoFit/>
          </a:bodyPr>
          <a:lstStyle/>
          <a:p>
            <a:pPr lvl="0">
              <a:spcAft>
                <a:spcPts val="600"/>
              </a:spcAft>
              <a:defRPr/>
            </a:pPr>
            <a:r>
              <a:rPr lang="en-US" sz="1500" b="1" dirty="0" err="1">
                <a:solidFill>
                  <a:schemeClr val="bg1"/>
                </a:solidFill>
                <a:latin typeface="Century Gothic" panose="020B0502020202020204" pitchFamily="34" charset="0"/>
              </a:rPr>
              <a:t>Inès</a:t>
            </a:r>
            <a:r>
              <a:rPr lang="en-US" sz="1500" b="1" dirty="0">
                <a:solidFill>
                  <a:schemeClr val="bg1"/>
                </a:solidFill>
                <a:latin typeface="Century Gothic" panose="020B0502020202020204" pitchFamily="34" charset="0"/>
              </a:rPr>
              <a:t> </a:t>
            </a:r>
            <a:r>
              <a:rPr lang="en-US" sz="1500" b="1" dirty="0" err="1">
                <a:solidFill>
                  <a:schemeClr val="bg1"/>
                </a:solidFill>
                <a:latin typeface="Century Gothic" panose="020B0502020202020204" pitchFamily="34" charset="0"/>
              </a:rPr>
              <a:t>Holzbaur</a:t>
            </a:r>
            <a:r>
              <a:rPr lang="en-US" sz="1500" b="1" dirty="0">
                <a:solidFill>
                  <a:schemeClr val="bg1"/>
                </a:solidFill>
                <a:latin typeface="Century Gothic" panose="020B0502020202020204" pitchFamily="34" charset="0"/>
              </a:rPr>
              <a:t> </a:t>
            </a:r>
          </a:p>
          <a:p>
            <a:pPr lvl="0">
              <a:defRPr/>
            </a:pPr>
            <a:r>
              <a:rPr lang="en-US" sz="950" dirty="0">
                <a:solidFill>
                  <a:schemeClr val="bg1"/>
                </a:solidFill>
                <a:latin typeface="Century Gothic" panose="020B0502020202020204" pitchFamily="34" charset="0"/>
              </a:rPr>
              <a:t>Co-Founder &amp; Managing Partner, </a:t>
            </a:r>
            <a:r>
              <a:rPr lang="en-US" sz="950" dirty="0" err="1">
                <a:solidFill>
                  <a:schemeClr val="bg1"/>
                </a:solidFill>
                <a:latin typeface="Century Gothic" panose="020B0502020202020204" pitchFamily="34" charset="0"/>
              </a:rPr>
              <a:t>AmorChem</a:t>
            </a:r>
            <a:endParaRPr lang="en-US" sz="950" dirty="0">
              <a:solidFill>
                <a:schemeClr val="bg1"/>
              </a:solidFill>
              <a:latin typeface="Century Gothic" panose="020B0502020202020204" pitchFamily="34" charset="0"/>
            </a:endParaRPr>
          </a:p>
        </p:txBody>
      </p:sp>
      <p:sp>
        <p:nvSpPr>
          <p:cNvPr id="21" name="TextBox 20">
            <a:extLst>
              <a:ext uri="{FF2B5EF4-FFF2-40B4-BE49-F238E27FC236}">
                <a16:creationId xmlns:a16="http://schemas.microsoft.com/office/drawing/2014/main" id="{2F7918BC-9FD7-CD1F-070F-44984A37389B}"/>
              </a:ext>
            </a:extLst>
          </p:cNvPr>
          <p:cNvSpPr txBox="1"/>
          <p:nvPr/>
        </p:nvSpPr>
        <p:spPr>
          <a:xfrm>
            <a:off x="652634" y="1572324"/>
            <a:ext cx="1816711" cy="677108"/>
          </a:xfrm>
          <a:prstGeom prst="rect">
            <a:avLst/>
          </a:prstGeom>
          <a:noFill/>
        </p:spPr>
        <p:txBody>
          <a:bodyPr wrap="square" rtlCol="0">
            <a:spAutoFit/>
          </a:bodyPr>
          <a:lstStyle/>
          <a:p>
            <a:r>
              <a:rPr lang="en-US" sz="2000" b="1" dirty="0">
                <a:solidFill>
                  <a:schemeClr val="bg1"/>
                </a:solidFill>
                <a:latin typeface="Century Gothic" panose="020B0502020202020204" pitchFamily="34" charset="0"/>
              </a:rPr>
              <a:t>Board Chair</a:t>
            </a:r>
          </a:p>
          <a:p>
            <a:endParaRPr lang="en-CA" dirty="0"/>
          </a:p>
        </p:txBody>
      </p:sp>
      <p:pic>
        <p:nvPicPr>
          <p:cNvPr id="24" name="Picture 23">
            <a:extLst>
              <a:ext uri="{FF2B5EF4-FFF2-40B4-BE49-F238E27FC236}">
                <a16:creationId xmlns:a16="http://schemas.microsoft.com/office/drawing/2014/main" id="{B85AFF9D-4E9E-77F4-9062-E987D8631AF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479982" y="4151465"/>
            <a:ext cx="1686980" cy="1686980"/>
          </a:xfrm>
          <a:prstGeom prst="ellipse">
            <a:avLst/>
          </a:prstGeom>
          <a:effectLst>
            <a:outerShdw blurRad="50800" dist="38100" dir="2700000" algn="tl" rotWithShape="0">
              <a:prstClr val="black">
                <a:alpha val="40000"/>
              </a:prstClr>
            </a:outerShdw>
          </a:effectLst>
        </p:spPr>
      </p:pic>
      <p:sp>
        <p:nvSpPr>
          <p:cNvPr id="25" name="Rectangle 24">
            <a:extLst>
              <a:ext uri="{FF2B5EF4-FFF2-40B4-BE49-F238E27FC236}">
                <a16:creationId xmlns:a16="http://schemas.microsoft.com/office/drawing/2014/main" id="{421452AB-9B6E-084C-71B4-AA8CCDDCA93D}"/>
              </a:ext>
            </a:extLst>
          </p:cNvPr>
          <p:cNvSpPr/>
          <p:nvPr/>
        </p:nvSpPr>
        <p:spPr>
          <a:xfrm>
            <a:off x="5161908" y="5832754"/>
            <a:ext cx="2410743" cy="666849"/>
          </a:xfrm>
          <a:prstGeom prst="rect">
            <a:avLst/>
          </a:prstGeom>
        </p:spPr>
        <p:txBody>
          <a:bodyPr wrap="square">
            <a:spAutoFit/>
          </a:bodyPr>
          <a:lstStyle/>
          <a:p>
            <a:pPr lvl="0" algn="ctr">
              <a:defRPr/>
            </a:pPr>
            <a:r>
              <a:rPr lang="en-US" sz="1500" b="1" dirty="0">
                <a:solidFill>
                  <a:prstClr val="black"/>
                </a:solidFill>
                <a:latin typeface="Century Gothic" panose="020B0502020202020204" pitchFamily="34" charset="0"/>
              </a:rPr>
              <a:t>David Martin</a:t>
            </a:r>
          </a:p>
          <a:p>
            <a:pPr lvl="0" algn="ctr">
              <a:spcBef>
                <a:spcPts val="400"/>
              </a:spcBef>
              <a:spcAft>
                <a:spcPts val="400"/>
              </a:spcAft>
              <a:defRPr/>
            </a:pPr>
            <a:r>
              <a:rPr lang="en-US" sz="950" dirty="0">
                <a:solidFill>
                  <a:prstClr val="black"/>
                </a:solidFill>
                <a:latin typeface="Century Gothic" panose="020B0502020202020204" pitchFamily="34" charset="0"/>
              </a:rPr>
              <a:t>Managing Director &amp; Head of Equity Research, Bloom Burton Securities</a:t>
            </a:r>
            <a:endParaRPr kumimoji="0" lang="en-US" sz="9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54D37A40-4573-5321-953D-8FEF020B0D8D}"/>
              </a:ext>
            </a:extLst>
          </p:cNvPr>
          <p:cNvSpPr/>
          <p:nvPr/>
        </p:nvSpPr>
        <p:spPr>
          <a:xfrm>
            <a:off x="5317931" y="3231695"/>
            <a:ext cx="1992552" cy="66684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Pieter Cullis</a:t>
            </a:r>
          </a:p>
          <a:p>
            <a:pPr lvl="0" algn="ctr">
              <a:spcBef>
                <a:spcPts val="400"/>
              </a:spcBef>
              <a:defRPr/>
            </a:pPr>
            <a:r>
              <a:rPr lang="en-US" sz="950" dirty="0">
                <a:solidFill>
                  <a:prstClr val="black"/>
                </a:solidFill>
                <a:latin typeface="Century Gothic" panose="020B0502020202020204" pitchFamily="34" charset="0"/>
              </a:rPr>
              <a:t>Professor, Dept of Biochemistry &amp; Molecular Biology, UBC</a:t>
            </a:r>
            <a:endParaRPr kumimoji="0" lang="en-US" sz="9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a:extLst>
              <a:ext uri="{FF2B5EF4-FFF2-40B4-BE49-F238E27FC236}">
                <a16:creationId xmlns:a16="http://schemas.microsoft.com/office/drawing/2014/main" id="{480B72F0-0A8F-1D9B-AA73-8E8D4050482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607940" y="1480680"/>
            <a:ext cx="1686979" cy="1686979"/>
          </a:xfrm>
          <a:prstGeom prst="ellipse">
            <a:avLst/>
          </a:prstGeom>
          <a:effectLst>
            <a:outerShdw blurRad="50800" dist="38100" dir="2700000" algn="tl" rotWithShape="0">
              <a:prstClr val="black">
                <a:alpha val="40000"/>
              </a:prstClr>
            </a:outerShdw>
          </a:effectLst>
        </p:spPr>
      </p:pic>
      <p:sp>
        <p:nvSpPr>
          <p:cNvPr id="28" name="Rectangle 27">
            <a:extLst>
              <a:ext uri="{FF2B5EF4-FFF2-40B4-BE49-F238E27FC236}">
                <a16:creationId xmlns:a16="http://schemas.microsoft.com/office/drawing/2014/main" id="{313FFDF4-F57A-E410-59A8-2915848D6829}"/>
              </a:ext>
            </a:extLst>
          </p:cNvPr>
          <p:cNvSpPr/>
          <p:nvPr/>
        </p:nvSpPr>
        <p:spPr>
          <a:xfrm>
            <a:off x="9500801" y="3177601"/>
            <a:ext cx="1862561" cy="666849"/>
          </a:xfrm>
          <a:prstGeom prst="rect">
            <a:avLst/>
          </a:prstGeom>
        </p:spPr>
        <p:txBody>
          <a:bodyPr wrap="square">
            <a:spAutoFit/>
          </a:bodyPr>
          <a:lstStyle/>
          <a:p>
            <a:pPr lvl="0" algn="ctr">
              <a:spcBef>
                <a:spcPts val="400"/>
              </a:spcBef>
              <a:defRPr/>
            </a:pPr>
            <a:r>
              <a:rPr lang="en-US" sz="1500" b="1" dirty="0">
                <a:solidFill>
                  <a:prstClr val="black"/>
                </a:solidFill>
                <a:latin typeface="Century Gothic" panose="020B0502020202020204" pitchFamily="34" charset="0"/>
              </a:rPr>
              <a:t>Rachel Fernandez </a:t>
            </a:r>
          </a:p>
          <a:p>
            <a:pPr lvl="0" algn="ctr">
              <a:spcBef>
                <a:spcPts val="400"/>
              </a:spcBef>
              <a:spcAft>
                <a:spcPts val="400"/>
              </a:spcAft>
              <a:defRPr/>
            </a:pPr>
            <a:r>
              <a:rPr lang="en-US" sz="950" dirty="0">
                <a:solidFill>
                  <a:prstClr val="black"/>
                </a:solidFill>
                <a:latin typeface="Century Gothic" panose="020B0502020202020204" pitchFamily="34" charset="0"/>
              </a:rPr>
              <a:t>AVP Research &amp; Innovation, University of British Columbia</a:t>
            </a:r>
          </a:p>
        </p:txBody>
      </p:sp>
      <p:pic>
        <p:nvPicPr>
          <p:cNvPr id="29" name="Picture 28">
            <a:extLst>
              <a:ext uri="{FF2B5EF4-FFF2-40B4-BE49-F238E27FC236}">
                <a16:creationId xmlns:a16="http://schemas.microsoft.com/office/drawing/2014/main" id="{7EEC236B-2A54-456C-A4B7-72A3DD484DF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43671" y="2050633"/>
            <a:ext cx="1882775" cy="1882775"/>
          </a:xfrm>
          <a:prstGeom prst="ellipse">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5E07277F-A139-6F2C-889B-D7666394E1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52825" y="4173047"/>
            <a:ext cx="1686980" cy="1686980"/>
          </a:xfrm>
          <a:prstGeom prst="ellipse">
            <a:avLst/>
          </a:prstGeom>
          <a:effectLst>
            <a:outerShdw blurRad="50800" dist="38100" dir="2700000" algn="tl" rotWithShape="0">
              <a:prstClr val="black">
                <a:alpha val="40000"/>
              </a:prstClr>
            </a:outerShdw>
          </a:effectLst>
        </p:spPr>
      </p:pic>
      <p:sp>
        <p:nvSpPr>
          <p:cNvPr id="30" name="Rectangle 29">
            <a:extLst>
              <a:ext uri="{FF2B5EF4-FFF2-40B4-BE49-F238E27FC236}">
                <a16:creationId xmlns:a16="http://schemas.microsoft.com/office/drawing/2014/main" id="{04626760-C2EA-580A-4506-167C2570C031}"/>
              </a:ext>
            </a:extLst>
          </p:cNvPr>
          <p:cNvSpPr/>
          <p:nvPr/>
        </p:nvSpPr>
        <p:spPr>
          <a:xfrm>
            <a:off x="7652825" y="5860027"/>
            <a:ext cx="1686980" cy="66684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Gilbert Walker</a:t>
            </a: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Chemistry, University of Toronto</a:t>
            </a:r>
          </a:p>
        </p:txBody>
      </p:sp>
    </p:spTree>
    <p:extLst>
      <p:ext uri="{BB962C8B-B14F-4D97-AF65-F5344CB8AC3E}">
        <p14:creationId xmlns:p14="http://schemas.microsoft.com/office/powerpoint/2010/main" val="413842625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7B55D5-DF53-09D2-35A7-F51A5AB93115}"/>
              </a:ext>
            </a:extLst>
          </p:cNvPr>
          <p:cNvSpPr/>
          <p:nvPr/>
        </p:nvSpPr>
        <p:spPr>
          <a:xfrm>
            <a:off x="436665" y="297775"/>
            <a:ext cx="8212070" cy="369332"/>
          </a:xfrm>
          <a:prstGeom prst="rect">
            <a:avLst/>
          </a:prstGeom>
        </p:spPr>
        <p:txBody>
          <a:bodyPr wrap="square">
            <a:spAutoFit/>
          </a:bodyPr>
          <a:lstStyle/>
          <a:p>
            <a:pPr lvl="0">
              <a:defRPr/>
            </a:pPr>
            <a:r>
              <a:rPr lang="en-US" dirty="0">
                <a:solidFill>
                  <a:srgbClr val="2D3F90"/>
                </a:solidFill>
                <a:latin typeface="Century Gothic" panose="020B0502020202020204" pitchFamily="34" charset="0"/>
              </a:rPr>
              <a:t>The Nanomedicines Innovation Network (NMIN)</a:t>
            </a:r>
            <a:endParaRPr lang="en-CA" dirty="0">
              <a:solidFill>
                <a:srgbClr val="2D3F90"/>
              </a:solidFill>
              <a:latin typeface="Century Gothic" panose="020B0502020202020204" pitchFamily="34" charset="0"/>
            </a:endParaRPr>
          </a:p>
        </p:txBody>
      </p:sp>
      <p:pic>
        <p:nvPicPr>
          <p:cNvPr id="12" name="Picture 7" descr="map-2088308_960_720">
            <a:extLst>
              <a:ext uri="{FF2B5EF4-FFF2-40B4-BE49-F238E27FC236}">
                <a16:creationId xmlns:a16="http://schemas.microsoft.com/office/drawing/2014/main" id="{441C00C3-1030-7BEE-BF93-05F3A5FFE581}"/>
              </a:ext>
            </a:extLst>
          </p:cNvPr>
          <p:cNvPicPr>
            <a:picLocks noChangeAspect="1" noChangeArrowheads="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t="57695"/>
          <a:stretch/>
        </p:blipFill>
        <p:spPr bwMode="auto">
          <a:xfrm>
            <a:off x="6154942" y="4747547"/>
            <a:ext cx="5528389" cy="181112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3" name="Text Box 13">
            <a:extLst>
              <a:ext uri="{FF2B5EF4-FFF2-40B4-BE49-F238E27FC236}">
                <a16:creationId xmlns:a16="http://schemas.microsoft.com/office/drawing/2014/main" id="{70FE2B53-5FB2-A75F-08F8-BDC4F895E056}"/>
              </a:ext>
            </a:extLst>
          </p:cNvPr>
          <p:cNvSpPr txBox="1">
            <a:spLocks noChangeArrowheads="1"/>
          </p:cNvSpPr>
          <p:nvPr/>
        </p:nvSpPr>
        <p:spPr bwMode="auto">
          <a:xfrm>
            <a:off x="5969743" y="2475856"/>
            <a:ext cx="5977141" cy="794764"/>
          </a:xfrm>
          <a:prstGeom prst="rect">
            <a:avLst/>
          </a:prstGeom>
          <a:solidFill>
            <a:srgbClr val="002157"/>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252000" marR="223838" lvl="0" indent="0" algn="l" defTabSz="914400" rtl="0" eaLnBrk="0" fontAlgn="base" latinLnBrk="0" hangingPunct="0">
              <a:lnSpc>
                <a:spcPct val="100000"/>
              </a:lnSpc>
              <a:spcBef>
                <a:spcPts val="0"/>
              </a:spcBef>
              <a:spcAft>
                <a:spcPts val="0"/>
              </a:spcAft>
              <a:buClrTx/>
              <a:buSzTx/>
              <a:buFontTx/>
              <a:buNone/>
              <a:tabLst/>
              <a:defRPr/>
            </a:pPr>
            <a:endParaRPr kumimoji="0" lang="en-GB" altLang="en-US" sz="400" b="0" i="0" u="none" strike="noStrike" kern="1200" cap="none" spc="0" normalizeH="0" baseline="0" noProof="0" dirty="0">
              <a:ln>
                <a:noFill/>
              </a:ln>
              <a:solidFill>
                <a:srgbClr val="FFFFFF"/>
              </a:solidFill>
              <a:effectLst/>
              <a:uLnTx/>
              <a:uFillTx/>
              <a:latin typeface="Avenir LT Std 35 Light" panose="020B0402020203020204" pitchFamily="34" charset="0"/>
              <a:ea typeface="+mn-ea"/>
              <a:cs typeface="+mn-cs"/>
            </a:endParaRPr>
          </a:p>
          <a:p>
            <a:pPr marL="251460" marR="223520" eaLnBrk="0" fontAlgn="base" hangingPunct="0">
              <a:spcAft>
                <a:spcPts val="1200"/>
              </a:spcAft>
              <a:defRPr/>
            </a:pPr>
            <a:r>
              <a:rPr kumimoji="0" lang="en-GB" altLang="en-US" sz="1600" b="0" i="0" u="none" strike="noStrike" kern="1200" cap="none" spc="0" normalizeH="0" baseline="0" noProof="0" dirty="0">
                <a:ln>
                  <a:noFill/>
                </a:ln>
                <a:solidFill>
                  <a:srgbClr val="FFFFFF"/>
                </a:solidFill>
                <a:effectLst/>
                <a:uLnTx/>
                <a:uFillTx/>
                <a:latin typeface="Avenir LT Std 35 Light"/>
              </a:rPr>
              <a:t>The </a:t>
            </a:r>
            <a:r>
              <a:rPr kumimoji="0" lang="en-GB" altLang="en-US" sz="1600" b="1" i="0" u="none" strike="noStrike" kern="1200" cap="none" spc="0" normalizeH="0" baseline="0" noProof="0" dirty="0">
                <a:ln>
                  <a:noFill/>
                </a:ln>
                <a:solidFill>
                  <a:srgbClr val="FFFFFF"/>
                </a:solidFill>
                <a:effectLst/>
                <a:uLnTx/>
                <a:uFillTx/>
                <a:latin typeface="Avenir LT Std 35 Light"/>
              </a:rPr>
              <a:t>34</a:t>
            </a:r>
            <a:r>
              <a:rPr lang="en-GB" altLang="en-US" b="1" dirty="0">
                <a:solidFill>
                  <a:srgbClr val="FFFFFF"/>
                </a:solidFill>
                <a:latin typeface="Avenir LT Std 35 Light"/>
              </a:rPr>
              <a:t> </a:t>
            </a:r>
            <a:r>
              <a:rPr kumimoji="0" lang="en-GB" altLang="en-US" sz="1800" b="1" i="0" u="none" strike="noStrike" kern="1200" cap="none" spc="0" normalizeH="0" baseline="0" noProof="0" dirty="0">
                <a:ln>
                  <a:noFill/>
                </a:ln>
                <a:solidFill>
                  <a:srgbClr val="FFFFFF"/>
                </a:solidFill>
                <a:effectLst/>
                <a:uLnTx/>
                <a:uFillTx/>
                <a:latin typeface="Avenir LT Std 35 Light"/>
              </a:rPr>
              <a:t>projects </a:t>
            </a:r>
            <a:r>
              <a:rPr kumimoji="0" lang="en-GB" altLang="en-US" sz="1800" i="0" u="none" strike="noStrike" kern="1200" cap="none" spc="0" normalizeH="0" baseline="0" noProof="0" dirty="0">
                <a:ln>
                  <a:noFill/>
                </a:ln>
                <a:solidFill>
                  <a:srgbClr val="FFFFFF"/>
                </a:solidFill>
                <a:effectLst/>
                <a:uLnTx/>
                <a:uFillTx/>
                <a:latin typeface="Avenir LT Std 35 Light"/>
              </a:rPr>
              <a:t>&amp;</a:t>
            </a:r>
            <a:r>
              <a:rPr kumimoji="0" lang="en-GB" altLang="en-US" sz="1800" b="1" i="0" u="none" strike="noStrike" kern="1200" cap="none" spc="0" normalizeH="0" baseline="0" noProof="0" dirty="0">
                <a:ln>
                  <a:noFill/>
                </a:ln>
                <a:solidFill>
                  <a:srgbClr val="FFFFFF"/>
                </a:solidFill>
                <a:effectLst/>
                <a:uLnTx/>
                <a:uFillTx/>
                <a:latin typeface="Avenir LT Std 35 Light"/>
              </a:rPr>
              <a:t> 3 Core Facilities </a:t>
            </a:r>
            <a:r>
              <a:rPr kumimoji="0" lang="en-GB" altLang="en-US" sz="1600" b="0" i="0" u="none" strike="noStrike" kern="1200" cap="none" spc="0" normalizeH="0" baseline="0" noProof="0" dirty="0">
                <a:ln>
                  <a:noFill/>
                </a:ln>
                <a:solidFill>
                  <a:srgbClr val="FFFFFF"/>
                </a:solidFill>
                <a:effectLst/>
                <a:uLnTx/>
                <a:uFillTx/>
                <a:latin typeface="Avenir LT Std 35 Light"/>
              </a:rPr>
              <a:t>in NMIN’s research portfolio span</a:t>
            </a:r>
            <a:r>
              <a:rPr lang="en-GB" altLang="en-US" sz="1600" dirty="0">
                <a:solidFill>
                  <a:srgbClr val="FFFFFF"/>
                </a:solidFill>
                <a:latin typeface="Avenir LT Std 35 Light"/>
              </a:rPr>
              <a:t> </a:t>
            </a:r>
            <a:r>
              <a:rPr lang="en-GB" altLang="en-US" sz="1600" b="1" dirty="0">
                <a:solidFill>
                  <a:srgbClr val="FFFFFF"/>
                </a:solidFill>
                <a:latin typeface="Avenir LT Std 35 Light"/>
              </a:rPr>
              <a:t>10</a:t>
            </a:r>
            <a:r>
              <a:rPr lang="en-GB" altLang="en-US" b="1" dirty="0">
                <a:solidFill>
                  <a:srgbClr val="FFFFFF"/>
                </a:solidFill>
                <a:latin typeface="Avenir LT Std 35 Light"/>
              </a:rPr>
              <a:t> </a:t>
            </a:r>
            <a:r>
              <a:rPr kumimoji="0" lang="en-GB" altLang="en-US" sz="1600" i="0" u="none" strike="noStrike" kern="1200" cap="none" spc="0" normalizeH="0" baseline="0" noProof="0" dirty="0">
                <a:ln>
                  <a:noFill/>
                </a:ln>
                <a:solidFill>
                  <a:srgbClr val="FFFFFF"/>
                </a:solidFill>
                <a:effectLst/>
                <a:uLnTx/>
                <a:uFillTx/>
                <a:latin typeface="Avenir LT Std 35 Light"/>
              </a:rPr>
              <a:t>member </a:t>
            </a:r>
            <a:r>
              <a:rPr kumimoji="0" lang="en-GB" altLang="en-US" sz="1600" b="1" i="0" u="none" strike="noStrike" kern="1200" cap="none" spc="0" normalizeH="0" baseline="0" noProof="0" dirty="0">
                <a:ln>
                  <a:noFill/>
                </a:ln>
                <a:solidFill>
                  <a:srgbClr val="FFFFFF"/>
                </a:solidFill>
                <a:effectLst/>
                <a:uLnTx/>
                <a:uFillTx/>
                <a:latin typeface="Avenir LT Std 35 Light"/>
              </a:rPr>
              <a:t>institutions </a:t>
            </a:r>
            <a:r>
              <a:rPr kumimoji="0" lang="en-GB" altLang="en-US" sz="1600" b="0" i="0" u="none" strike="noStrike" kern="1200" cap="none" spc="0" normalizeH="0" baseline="0" noProof="0" dirty="0">
                <a:ln>
                  <a:noFill/>
                </a:ln>
                <a:solidFill>
                  <a:srgbClr val="FFFFFF"/>
                </a:solidFill>
                <a:effectLst/>
                <a:uLnTx/>
                <a:uFillTx/>
                <a:latin typeface="Avenir LT Std 35 Light"/>
              </a:rPr>
              <a:t>across </a:t>
            </a:r>
            <a:r>
              <a:rPr kumimoji="0" lang="en-GB" altLang="en-US" b="1" i="0" u="none" strike="noStrike" kern="1200" cap="none" spc="0" normalizeH="0" baseline="0" noProof="0" dirty="0">
                <a:ln>
                  <a:noFill/>
                </a:ln>
                <a:solidFill>
                  <a:srgbClr val="FFFFFF"/>
                </a:solidFill>
                <a:effectLst/>
                <a:uLnTx/>
                <a:uFillTx/>
                <a:latin typeface="Avenir LT Std 35 Light"/>
              </a:rPr>
              <a:t>5 provinces</a:t>
            </a:r>
            <a:endParaRPr lang="en-US" altLang="en-US" b="0" i="0" u="none" strike="noStrike" kern="1200" cap="none" spc="0" normalizeH="0" baseline="0" noProof="0" dirty="0">
              <a:ln>
                <a:noFill/>
              </a:ln>
              <a:solidFill>
                <a:prstClr val="black"/>
              </a:solidFill>
              <a:effectLst/>
              <a:uLnTx/>
              <a:uFillTx/>
              <a:latin typeface="Avenir LT Std 35 Light"/>
              <a:cs typeface="Arial" panose="020B0604020202020204" pitchFamily="34" charset="0"/>
            </a:endParaRPr>
          </a:p>
        </p:txBody>
      </p:sp>
      <p:sp>
        <p:nvSpPr>
          <p:cNvPr id="14" name="Rectangle 13">
            <a:extLst>
              <a:ext uri="{FF2B5EF4-FFF2-40B4-BE49-F238E27FC236}">
                <a16:creationId xmlns:a16="http://schemas.microsoft.com/office/drawing/2014/main" id="{D91D6E38-9998-8CDD-08D5-1022C27349E6}"/>
              </a:ext>
            </a:extLst>
          </p:cNvPr>
          <p:cNvSpPr/>
          <p:nvPr/>
        </p:nvSpPr>
        <p:spPr>
          <a:xfrm>
            <a:off x="5958169" y="3294725"/>
            <a:ext cx="6071906" cy="1323311"/>
          </a:xfrm>
          <a:prstGeom prst="rect">
            <a:avLst/>
          </a:prstGeom>
          <a:solidFill>
            <a:srgbClr val="FFFFFF">
              <a:alpha val="69020"/>
            </a:srgbClr>
          </a:solidFill>
        </p:spPr>
        <p:txBody>
          <a:bodyPr wrap="square" lIns="91440" tIns="45720" rIns="91440" bIns="45720" anchor="t">
            <a:spAutoFit/>
          </a:bodyPr>
          <a:lstStyle/>
          <a:p>
            <a:pPr marL="174625" indent="-174625">
              <a:lnSpc>
                <a:spcPct val="94000"/>
              </a:lnSpc>
              <a:spcAft>
                <a:spcPts val="200"/>
              </a:spcAft>
              <a:buFont typeface="Arial" panose="020B0604020202020204" pitchFamily="34" charset="0"/>
              <a:buChar char="•"/>
              <a:defRPr/>
            </a:pPr>
            <a:r>
              <a:rPr lang="en-CA" sz="1300" b="1" kern="1400" dirty="0">
                <a:solidFill>
                  <a:srgbClr val="262626"/>
                </a:solidFill>
                <a:latin typeface="Avenir LT Std 35 Light" panose="020B0402020203020204" pitchFamily="34" charset="0"/>
              </a:rPr>
              <a:t>AB</a:t>
            </a:r>
            <a:r>
              <a:rPr lang="en-CA" sz="1300" kern="1400" dirty="0">
                <a:solidFill>
                  <a:srgbClr val="262626"/>
                </a:solidFill>
                <a:latin typeface="Avenir LT Std 35 Light" panose="020B0402020203020204" pitchFamily="34" charset="0"/>
              </a:rPr>
              <a:t>: University of Alberta </a:t>
            </a:r>
          </a:p>
          <a:p>
            <a:pPr marL="174625" indent="-174625">
              <a:lnSpc>
                <a:spcPct val="94000"/>
              </a:lnSpc>
              <a:spcAft>
                <a:spcPts val="200"/>
              </a:spcAft>
              <a:buFont typeface="Arial" panose="020B0604020202020204" pitchFamily="34" charset="0"/>
              <a:buChar char="•"/>
              <a:defRPr/>
            </a:pPr>
            <a:r>
              <a:rPr kumimoji="0" lang="en-CA" sz="1300" b="1" i="0" u="none" strike="noStrike" kern="1400" cap="none" spc="0" normalizeH="0" baseline="0" noProof="0" dirty="0">
                <a:ln>
                  <a:noFill/>
                </a:ln>
                <a:solidFill>
                  <a:srgbClr val="262626"/>
                </a:solidFill>
                <a:effectLst/>
                <a:uLnTx/>
                <a:uFillTx/>
                <a:latin typeface="Avenir LT Std 35 Light"/>
              </a:rPr>
              <a:t>BC</a:t>
            </a:r>
            <a:r>
              <a:rPr kumimoji="0" lang="en-CA" sz="1300" b="0" i="0" u="none" strike="noStrike" kern="1400" cap="none" spc="0" normalizeH="0" baseline="0" noProof="0" dirty="0">
                <a:ln>
                  <a:noFill/>
                </a:ln>
                <a:solidFill>
                  <a:srgbClr val="262626"/>
                </a:solidFill>
                <a:effectLst/>
                <a:uLnTx/>
                <a:uFillTx/>
                <a:latin typeface="Avenir LT Std 35 Light"/>
              </a:rPr>
              <a:t>: The University of British Columbia</a:t>
            </a:r>
            <a:r>
              <a:rPr lang="en-CA" sz="1300" kern="1400" dirty="0">
                <a:solidFill>
                  <a:srgbClr val="262626"/>
                </a:solidFill>
                <a:latin typeface="Avenir LT Std 35 Light"/>
              </a:rPr>
              <a:t>, University of Victoria </a:t>
            </a:r>
            <a:endParaRPr lang="en-CA" sz="1300" b="0" i="0" u="none" strike="noStrike" kern="1400" cap="none" spc="0" normalizeH="0" baseline="0" noProof="0" dirty="0">
              <a:ln>
                <a:noFill/>
              </a:ln>
              <a:solidFill>
                <a:srgbClr val="262626"/>
              </a:solidFill>
              <a:effectLst/>
              <a:uLnTx/>
              <a:uFillTx/>
              <a:latin typeface="Avenir LT Std 35 Light"/>
            </a:endParaRPr>
          </a:p>
          <a:p>
            <a:pPr marL="177800" indent="-177800">
              <a:lnSpc>
                <a:spcPct val="94000"/>
              </a:lnSpc>
              <a:spcAft>
                <a:spcPts val="200"/>
              </a:spcAft>
              <a:buFont typeface="Arial" panose="020B0604020202020204" pitchFamily="34" charset="0"/>
              <a:buChar char="•"/>
              <a:defRPr/>
            </a:pPr>
            <a:r>
              <a:rPr kumimoji="0" lang="en-CA" sz="1300" b="1" i="0" u="none" strike="noStrike" kern="1400" cap="none" spc="0" normalizeH="0" baseline="0" noProof="0" dirty="0">
                <a:ln>
                  <a:noFill/>
                </a:ln>
                <a:solidFill>
                  <a:srgbClr val="262626"/>
                </a:solidFill>
                <a:effectLst/>
                <a:uLnTx/>
                <a:uFillTx/>
                <a:latin typeface="Avenir LT Std 35 Light"/>
              </a:rPr>
              <a:t>ON</a:t>
            </a:r>
            <a:r>
              <a:rPr kumimoji="0" lang="en-CA" sz="1300" b="0" i="0" u="none" strike="noStrike" kern="1400" cap="none" spc="0" normalizeH="0" baseline="0" noProof="0" dirty="0">
                <a:ln>
                  <a:noFill/>
                </a:ln>
                <a:solidFill>
                  <a:srgbClr val="262626"/>
                </a:solidFill>
                <a:effectLst/>
                <a:uLnTx/>
                <a:uFillTx/>
                <a:latin typeface="Avenir LT Std 35 Light"/>
              </a:rPr>
              <a:t>: University of Toronto, University Health Network, Queen’s University</a:t>
            </a:r>
            <a:r>
              <a:rPr lang="en-CA" sz="1300" kern="1400" dirty="0">
                <a:solidFill>
                  <a:srgbClr val="262626"/>
                </a:solidFill>
                <a:latin typeface="Avenir LT Std 35 Light"/>
              </a:rPr>
              <a:t>,                   U Waterloo </a:t>
            </a:r>
            <a:endParaRPr lang="en-CA" sz="1300" b="0" i="0" u="none" strike="noStrike" kern="1400" cap="none" spc="0" normalizeH="0" baseline="0" noProof="0" dirty="0">
              <a:ln>
                <a:noFill/>
              </a:ln>
              <a:solidFill>
                <a:srgbClr val="262626"/>
              </a:solidFill>
              <a:effectLst/>
              <a:uLnTx/>
              <a:uFillTx/>
              <a:latin typeface="Avenir LT Std 35 Light" panose="020B0402020203020204" pitchFamily="34" charset="0"/>
            </a:endParaRPr>
          </a:p>
          <a:p>
            <a:pPr marL="174625" indent="-174625">
              <a:lnSpc>
                <a:spcPct val="94000"/>
              </a:lnSpc>
              <a:spcAft>
                <a:spcPts val="200"/>
              </a:spcAft>
              <a:buFont typeface="Arial" panose="020B0604020202020204" pitchFamily="34" charset="0"/>
              <a:buChar char="•"/>
              <a:defRPr/>
            </a:pPr>
            <a:r>
              <a:rPr kumimoji="0" lang="en-CA" sz="1300" b="1" i="0" u="none" strike="noStrike" kern="1400" cap="none" spc="0" normalizeH="0" baseline="0" noProof="0" dirty="0">
                <a:ln>
                  <a:noFill/>
                </a:ln>
                <a:solidFill>
                  <a:srgbClr val="262626"/>
                </a:solidFill>
                <a:effectLst/>
                <a:uLnTx/>
                <a:uFillTx/>
                <a:latin typeface="Avenir LT Std 35 Light" panose="020B0402020203020204" pitchFamily="34" charset="0"/>
                <a:ea typeface="+mn-ea"/>
                <a:cs typeface="+mn-cs"/>
              </a:rPr>
              <a:t>QC</a:t>
            </a:r>
            <a:r>
              <a:rPr kumimoji="0" lang="en-CA" sz="1300" b="0" i="0" u="none" strike="noStrike" kern="1400" cap="none" spc="0" normalizeH="0" baseline="0" noProof="0" dirty="0">
                <a:ln>
                  <a:noFill/>
                </a:ln>
                <a:solidFill>
                  <a:srgbClr val="262626"/>
                </a:solidFill>
                <a:effectLst/>
                <a:uLnTx/>
                <a:uFillTx/>
                <a:latin typeface="Avenir LT Std 35 Light" panose="020B0402020203020204" pitchFamily="34" charset="0"/>
                <a:ea typeface="+mn-ea"/>
                <a:cs typeface="+mn-cs"/>
              </a:rPr>
              <a:t>: Polytechnique Montréal, Université Laval</a:t>
            </a:r>
            <a:r>
              <a:rPr lang="en-CA" sz="1300" kern="1400" dirty="0">
                <a:solidFill>
                  <a:srgbClr val="262626"/>
                </a:solidFill>
                <a:latin typeface="Avenir LT Std 35 Light" panose="020B0402020203020204" pitchFamily="34" charset="0"/>
              </a:rPr>
              <a:t> </a:t>
            </a:r>
          </a:p>
          <a:p>
            <a:pPr marL="174625" indent="-174625">
              <a:lnSpc>
                <a:spcPct val="94000"/>
              </a:lnSpc>
              <a:spcAft>
                <a:spcPts val="200"/>
              </a:spcAft>
              <a:buFont typeface="Arial" panose="020B0604020202020204" pitchFamily="34" charset="0"/>
              <a:buChar char="•"/>
              <a:defRPr/>
            </a:pPr>
            <a:r>
              <a:rPr lang="en-CA" sz="1300" b="1" kern="1400" dirty="0">
                <a:solidFill>
                  <a:srgbClr val="262626"/>
                </a:solidFill>
                <a:latin typeface="Avenir LT Std 35 Light" panose="020B0402020203020204" pitchFamily="34" charset="0"/>
              </a:rPr>
              <a:t>SK</a:t>
            </a:r>
            <a:r>
              <a:rPr lang="en-CA" sz="1300" kern="1400" dirty="0">
                <a:solidFill>
                  <a:srgbClr val="262626"/>
                </a:solidFill>
                <a:latin typeface="Avenir LT Std 35 Light" panose="020B0402020203020204" pitchFamily="34" charset="0"/>
              </a:rPr>
              <a:t>: University of Saskatchewan</a:t>
            </a:r>
          </a:p>
        </p:txBody>
      </p:sp>
      <p:sp>
        <p:nvSpPr>
          <p:cNvPr id="23" name="TextBox 22">
            <a:extLst>
              <a:ext uri="{FF2B5EF4-FFF2-40B4-BE49-F238E27FC236}">
                <a16:creationId xmlns:a16="http://schemas.microsoft.com/office/drawing/2014/main" id="{BF671ECF-F99D-043B-1A33-2038AE283F3B}"/>
              </a:ext>
            </a:extLst>
          </p:cNvPr>
          <p:cNvSpPr txBox="1"/>
          <p:nvPr/>
        </p:nvSpPr>
        <p:spPr>
          <a:xfrm>
            <a:off x="436665" y="863587"/>
            <a:ext cx="10964398" cy="4632037"/>
          </a:xfrm>
          <a:prstGeom prst="rect">
            <a:avLst/>
          </a:prstGeom>
          <a:noFill/>
        </p:spPr>
        <p:txBody>
          <a:bodyPr wrap="square" lIns="91440" tIns="45720" rIns="91440" bIns="45720" rtlCol="0" anchor="t">
            <a:spAutoFit/>
          </a:bodyPr>
          <a:lstStyle/>
          <a:p>
            <a:r>
              <a:rPr lang="en-US" sz="2800" b="1" dirty="0">
                <a:latin typeface="Century Gothic"/>
                <a:cs typeface="Calibri"/>
              </a:rPr>
              <a:t>NMIN</a:t>
            </a:r>
            <a:r>
              <a:rPr lang="en-US" sz="2800" dirty="0">
                <a:latin typeface="Century Gothic"/>
                <a:cs typeface="Calibri"/>
              </a:rPr>
              <a:t> invests in proof-of-concept (PoC) and proof-of-principle (</a:t>
            </a:r>
            <a:r>
              <a:rPr lang="en-US" sz="2800" dirty="0" err="1">
                <a:latin typeface="Century Gothic"/>
                <a:cs typeface="Calibri"/>
              </a:rPr>
              <a:t>PoP</a:t>
            </a:r>
            <a:r>
              <a:rPr lang="en-US" sz="2800" dirty="0">
                <a:latin typeface="Century Gothic"/>
                <a:cs typeface="Calibri"/>
              </a:rPr>
              <a:t>) projects aimed at developing new therapeutics and diagnostics, the majority partnered with industry.</a:t>
            </a:r>
          </a:p>
          <a:p>
            <a:endParaRPr lang="en-US" sz="2400" b="1" dirty="0">
              <a:solidFill>
                <a:srgbClr val="FF0000"/>
              </a:solidFill>
              <a:latin typeface="Century Gothic" panose="020B0502020202020204" pitchFamily="34" charset="0"/>
              <a:cs typeface="Calibri" panose="020F0502020204030204" pitchFamily="34" charset="0"/>
            </a:endParaRPr>
          </a:p>
          <a:p>
            <a:r>
              <a:rPr lang="en-US" sz="3200" b="1" i="1" dirty="0">
                <a:solidFill>
                  <a:srgbClr val="0099CC"/>
                </a:solidFill>
                <a:latin typeface="Century Gothic" panose="020B0502020202020204" pitchFamily="34" charset="0"/>
                <a:cs typeface="Calibri" panose="020F0502020204030204" pitchFamily="34" charset="0"/>
              </a:rPr>
              <a:t>Current investments:</a:t>
            </a:r>
          </a:p>
          <a:p>
            <a:endParaRPr lang="en-US" sz="800" b="1" i="1" dirty="0">
              <a:solidFill>
                <a:srgbClr val="FF0000"/>
              </a:solidFill>
              <a:latin typeface="Century Gothic" panose="020B0502020202020204" pitchFamily="34" charset="0"/>
              <a:cs typeface="Calibri" panose="020F0502020204030204" pitchFamily="34" charset="0"/>
            </a:endParaRPr>
          </a:p>
          <a:p>
            <a:pPr>
              <a:spcBef>
                <a:spcPts val="400"/>
              </a:spcBef>
            </a:pPr>
            <a:r>
              <a:rPr lang="en-US" sz="2800" b="1" dirty="0">
                <a:solidFill>
                  <a:srgbClr val="0099CC"/>
                </a:solidFill>
                <a:latin typeface="Century Gothic"/>
                <a:cs typeface="Calibri"/>
              </a:rPr>
              <a:t>34 </a:t>
            </a:r>
            <a:r>
              <a:rPr lang="en-US" sz="2800" dirty="0">
                <a:latin typeface="Century Gothic"/>
                <a:cs typeface="Calibri"/>
              </a:rPr>
              <a:t>projects &amp; </a:t>
            </a:r>
            <a:r>
              <a:rPr lang="en-US" sz="2800" b="1" dirty="0">
                <a:solidFill>
                  <a:srgbClr val="0099CC"/>
                </a:solidFill>
                <a:latin typeface="Century Gothic"/>
                <a:cs typeface="Calibri"/>
              </a:rPr>
              <a:t>3</a:t>
            </a:r>
            <a:r>
              <a:rPr lang="en-US" sz="2800" dirty="0">
                <a:latin typeface="Century Gothic"/>
                <a:cs typeface="Calibri"/>
              </a:rPr>
              <a:t> Core Facilities</a:t>
            </a:r>
            <a:endParaRPr lang="en-US" sz="2800" b="1" dirty="0">
              <a:solidFill>
                <a:srgbClr val="0099CC"/>
              </a:solidFill>
              <a:latin typeface="Century Gothic"/>
              <a:cs typeface="Calibri"/>
            </a:endParaRPr>
          </a:p>
          <a:p>
            <a:pPr>
              <a:spcBef>
                <a:spcPts val="400"/>
              </a:spcBef>
            </a:pPr>
            <a:r>
              <a:rPr lang="en-US" sz="2800" b="1" dirty="0">
                <a:solidFill>
                  <a:srgbClr val="0099CC"/>
                </a:solidFill>
                <a:latin typeface="Century Gothic"/>
                <a:cs typeface="Calibri"/>
              </a:rPr>
              <a:t>104 </a:t>
            </a:r>
            <a:r>
              <a:rPr lang="en-US" sz="2800" dirty="0">
                <a:latin typeface="Century Gothic"/>
                <a:cs typeface="Calibri"/>
              </a:rPr>
              <a:t>researchers   </a:t>
            </a:r>
            <a:r>
              <a:rPr lang="en-US" sz="2800" b="1" dirty="0">
                <a:solidFill>
                  <a:srgbClr val="0099CC"/>
                </a:solidFill>
                <a:latin typeface="Century Gothic"/>
                <a:cs typeface="Calibri"/>
              </a:rPr>
              <a:t>27</a:t>
            </a:r>
            <a:r>
              <a:rPr lang="en-US" sz="2800" dirty="0">
                <a:latin typeface="Century Gothic"/>
                <a:cs typeface="Calibri"/>
              </a:rPr>
              <a:t> PIs</a:t>
            </a:r>
          </a:p>
          <a:p>
            <a:pPr>
              <a:spcBef>
                <a:spcPts val="400"/>
              </a:spcBef>
            </a:pPr>
            <a:r>
              <a:rPr lang="en-US" sz="2800" b="1" dirty="0">
                <a:solidFill>
                  <a:srgbClr val="0099CC"/>
                </a:solidFill>
                <a:latin typeface="Century Gothic"/>
                <a:cs typeface="Calibri"/>
              </a:rPr>
              <a:t>10</a:t>
            </a:r>
            <a:r>
              <a:rPr lang="en-US" sz="2800" dirty="0">
                <a:latin typeface="Century Gothic"/>
                <a:cs typeface="Calibri"/>
              </a:rPr>
              <a:t> institutions across Canada</a:t>
            </a:r>
          </a:p>
          <a:p>
            <a:pPr>
              <a:spcBef>
                <a:spcPts val="600"/>
              </a:spcBef>
            </a:pPr>
            <a:r>
              <a:rPr lang="en-US" sz="2800" b="1" dirty="0">
                <a:solidFill>
                  <a:srgbClr val="0099CC"/>
                </a:solidFill>
                <a:latin typeface="Century Gothic"/>
                <a:cs typeface="Calibri"/>
              </a:rPr>
              <a:t>99</a:t>
            </a:r>
            <a:r>
              <a:rPr lang="en-US" sz="2800" dirty="0">
                <a:latin typeface="Century Gothic"/>
                <a:cs typeface="Calibri"/>
              </a:rPr>
              <a:t> partners </a:t>
            </a:r>
            <a:r>
              <a:rPr lang="en-US" sz="2000" dirty="0">
                <a:latin typeface="Century Gothic"/>
                <a:cs typeface="Calibri"/>
              </a:rPr>
              <a:t>(</a:t>
            </a:r>
            <a:r>
              <a:rPr lang="en-US" sz="2000" b="1" dirty="0">
                <a:solidFill>
                  <a:srgbClr val="0099CC"/>
                </a:solidFill>
                <a:latin typeface="Century Gothic"/>
                <a:cs typeface="Calibri"/>
              </a:rPr>
              <a:t>43</a:t>
            </a:r>
            <a:r>
              <a:rPr lang="en-US" sz="2000" dirty="0">
                <a:latin typeface="Century Gothic"/>
                <a:cs typeface="Calibri"/>
              </a:rPr>
              <a:t> industry; </a:t>
            </a:r>
          </a:p>
          <a:p>
            <a:pPr marL="441325">
              <a:spcAft>
                <a:spcPts val="600"/>
              </a:spcAft>
            </a:pPr>
            <a:r>
              <a:rPr lang="en-US" sz="2000" b="1" dirty="0">
                <a:solidFill>
                  <a:srgbClr val="0099CC"/>
                </a:solidFill>
                <a:latin typeface="Century Gothic"/>
                <a:cs typeface="Calibri"/>
              </a:rPr>
              <a:t>28</a:t>
            </a:r>
            <a:r>
              <a:rPr lang="en-US" sz="2000" dirty="0">
                <a:latin typeface="Century Gothic"/>
                <a:cs typeface="Calibri"/>
              </a:rPr>
              <a:t> international in </a:t>
            </a:r>
            <a:r>
              <a:rPr lang="en-US" sz="2000" b="1" dirty="0">
                <a:solidFill>
                  <a:srgbClr val="0099CC"/>
                </a:solidFill>
                <a:latin typeface="Century Gothic"/>
                <a:cs typeface="Calibri"/>
              </a:rPr>
              <a:t>11</a:t>
            </a:r>
            <a:r>
              <a:rPr lang="en-US" sz="2000" dirty="0">
                <a:latin typeface="Century Gothic"/>
                <a:cs typeface="Calibri"/>
              </a:rPr>
              <a:t> countries)</a:t>
            </a:r>
          </a:p>
        </p:txBody>
      </p:sp>
      <p:pic>
        <p:nvPicPr>
          <p:cNvPr id="34" name="Picture 8" descr="helix-white">
            <a:extLst>
              <a:ext uri="{FF2B5EF4-FFF2-40B4-BE49-F238E27FC236}">
                <a16:creationId xmlns:a16="http://schemas.microsoft.com/office/drawing/2014/main" id="{BEBD95B3-71DF-81F6-8B7C-0AF363777C9F}"/>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46339" y="5532294"/>
            <a:ext cx="181556" cy="17974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5" name="Picture 9" descr="helix-white">
            <a:extLst>
              <a:ext uri="{FF2B5EF4-FFF2-40B4-BE49-F238E27FC236}">
                <a16:creationId xmlns:a16="http://schemas.microsoft.com/office/drawing/2014/main" id="{E034BC63-34C1-386D-46C2-8812243DBBEF}"/>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97359" y="6234839"/>
            <a:ext cx="181556" cy="17974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6" name="Picture 10" descr="helix-white">
            <a:extLst>
              <a:ext uri="{FF2B5EF4-FFF2-40B4-BE49-F238E27FC236}">
                <a16:creationId xmlns:a16="http://schemas.microsoft.com/office/drawing/2014/main" id="{BE724126-7E9C-7BAB-F671-9BB964F10669}"/>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04080" y="5330149"/>
            <a:ext cx="179741" cy="17974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7" name="Picture 11" descr="helix-white">
            <a:extLst>
              <a:ext uri="{FF2B5EF4-FFF2-40B4-BE49-F238E27FC236}">
                <a16:creationId xmlns:a16="http://schemas.microsoft.com/office/drawing/2014/main" id="{C7970F7F-613F-3A53-9483-07F224B74FEA}"/>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06365" y="5669781"/>
            <a:ext cx="179741" cy="18155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8" name="Picture 12" descr="helix-white">
            <a:extLst>
              <a:ext uri="{FF2B5EF4-FFF2-40B4-BE49-F238E27FC236}">
                <a16:creationId xmlns:a16="http://schemas.microsoft.com/office/drawing/2014/main" id="{412FBAE1-EBA3-123D-A134-6C22C7BE27EA}"/>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79966" y="5622164"/>
            <a:ext cx="179741" cy="17974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Box 1">
            <a:extLst>
              <a:ext uri="{FF2B5EF4-FFF2-40B4-BE49-F238E27FC236}">
                <a16:creationId xmlns:a16="http://schemas.microsoft.com/office/drawing/2014/main" id="{C1927AE1-E5F6-37E3-E041-F7843EE9AED6}"/>
              </a:ext>
            </a:extLst>
          </p:cNvPr>
          <p:cNvSpPr txBox="1"/>
          <p:nvPr/>
        </p:nvSpPr>
        <p:spPr>
          <a:xfrm>
            <a:off x="5960848" y="3295141"/>
            <a:ext cx="5986036" cy="1343958"/>
          </a:xfrm>
          <a:prstGeom prst="rect">
            <a:avLst/>
          </a:prstGeom>
          <a:solidFill>
            <a:schemeClr val="bg1"/>
          </a:solidFill>
        </p:spPr>
        <p:txBody>
          <a:bodyPr wrap="square" rtlCol="0">
            <a:spAutoFit/>
          </a:bodyPr>
          <a:lstStyle/>
          <a:p>
            <a:pPr marL="85725" indent="-85725">
              <a:spcAft>
                <a:spcPts val="100"/>
              </a:spcAft>
              <a:buFont typeface="Arial" panose="020B0604020202020204" pitchFamily="34" charset="0"/>
              <a:buChar char="•"/>
            </a:pPr>
            <a:r>
              <a:rPr lang="en-US" sz="1300" b="1" dirty="0">
                <a:latin typeface="Century Gothic" panose="020B0502020202020204" pitchFamily="34" charset="0"/>
              </a:rPr>
              <a:t>AB: </a:t>
            </a:r>
            <a:r>
              <a:rPr lang="en-US" sz="1300" dirty="0">
                <a:latin typeface="Century Gothic" panose="020B0502020202020204" pitchFamily="34" charset="0"/>
              </a:rPr>
              <a:t>University of Alberta</a:t>
            </a:r>
          </a:p>
          <a:p>
            <a:pPr marL="85725" indent="-85725">
              <a:spcAft>
                <a:spcPts val="100"/>
              </a:spcAft>
              <a:buFont typeface="Arial" panose="020B0604020202020204" pitchFamily="34" charset="0"/>
              <a:buChar char="•"/>
            </a:pPr>
            <a:r>
              <a:rPr lang="en-US" sz="1300" b="1" dirty="0">
                <a:latin typeface="Century Gothic" panose="020B0502020202020204" pitchFamily="34" charset="0"/>
              </a:rPr>
              <a:t>BC: </a:t>
            </a:r>
            <a:r>
              <a:rPr lang="en-US" sz="1300" dirty="0">
                <a:latin typeface="Century Gothic" panose="020B0502020202020204" pitchFamily="34" charset="0"/>
              </a:rPr>
              <a:t>1) The University of British Columbia, 2) University of Victoria</a:t>
            </a:r>
          </a:p>
          <a:p>
            <a:pPr marL="85725" indent="-85725">
              <a:spcAft>
                <a:spcPts val="100"/>
              </a:spcAft>
              <a:buFont typeface="Arial" panose="020B0604020202020204" pitchFamily="34" charset="0"/>
              <a:buChar char="•"/>
            </a:pPr>
            <a:r>
              <a:rPr lang="en-US" sz="1300" b="1" dirty="0">
                <a:latin typeface="Century Gothic" panose="020B0502020202020204" pitchFamily="34" charset="0"/>
              </a:rPr>
              <a:t>ON: </a:t>
            </a:r>
            <a:r>
              <a:rPr lang="en-US" sz="1300" dirty="0">
                <a:latin typeface="Century Gothic" panose="020B0502020202020204" pitchFamily="34" charset="0"/>
              </a:rPr>
              <a:t>1) University of Toronto, 2) University Health Network, 3) Queen’s University, 4) U. Waterloo </a:t>
            </a:r>
          </a:p>
          <a:p>
            <a:pPr marL="85725" indent="-85725">
              <a:spcAft>
                <a:spcPts val="100"/>
              </a:spcAft>
              <a:buFont typeface="Arial" panose="020B0604020202020204" pitchFamily="34" charset="0"/>
              <a:buChar char="•"/>
            </a:pPr>
            <a:r>
              <a:rPr lang="en-US" sz="1300" b="1" dirty="0">
                <a:latin typeface="Century Gothic" panose="020B0502020202020204" pitchFamily="34" charset="0"/>
              </a:rPr>
              <a:t>QC:</a:t>
            </a:r>
            <a:r>
              <a:rPr lang="en-US" sz="1300" dirty="0">
                <a:latin typeface="Century Gothic" panose="020B0502020202020204" pitchFamily="34" charset="0"/>
              </a:rPr>
              <a:t> 1) Polytechnique Montréal, 2) Université Laval</a:t>
            </a:r>
          </a:p>
          <a:p>
            <a:pPr marL="85725" indent="-85725">
              <a:spcAft>
                <a:spcPts val="100"/>
              </a:spcAft>
              <a:buFont typeface="Arial" panose="020B0604020202020204" pitchFamily="34" charset="0"/>
              <a:buChar char="•"/>
            </a:pPr>
            <a:r>
              <a:rPr lang="en-US" sz="1300" b="1" dirty="0">
                <a:latin typeface="Century Gothic" panose="020B0502020202020204" pitchFamily="34" charset="0"/>
              </a:rPr>
              <a:t>SK: </a:t>
            </a:r>
            <a:r>
              <a:rPr lang="en-US" sz="1300" dirty="0">
                <a:latin typeface="Century Gothic" panose="020B0502020202020204" pitchFamily="34" charset="0"/>
              </a:rPr>
              <a:t>University of Saskatchewan</a:t>
            </a:r>
            <a:endParaRPr lang="en-CA" sz="1300" dirty="0">
              <a:latin typeface="Century Gothic" panose="020B0502020202020204" pitchFamily="34" charset="0"/>
            </a:endParaRPr>
          </a:p>
        </p:txBody>
      </p:sp>
    </p:spTree>
    <p:extLst>
      <p:ext uri="{BB962C8B-B14F-4D97-AF65-F5344CB8AC3E}">
        <p14:creationId xmlns:p14="http://schemas.microsoft.com/office/powerpoint/2010/main" val="275718048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D34CB9-E489-202C-88EF-2616A34BCB94}"/>
              </a:ext>
            </a:extLst>
          </p:cNvPr>
          <p:cNvSpPr/>
          <p:nvPr/>
        </p:nvSpPr>
        <p:spPr>
          <a:xfrm>
            <a:off x="9385152" y="900000"/>
            <a:ext cx="2659400" cy="5586595"/>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7A3D9FE-C6DE-BB64-1B7D-7F70BF59AF89}"/>
              </a:ext>
            </a:extLst>
          </p:cNvPr>
          <p:cNvPicPr>
            <a:picLocks noChangeAspect="1"/>
          </p:cNvPicPr>
          <p:nvPr/>
        </p:nvPicPr>
        <p:blipFill>
          <a:blip r:embed="rId2"/>
          <a:stretch>
            <a:fillRect/>
          </a:stretch>
        </p:blipFill>
        <p:spPr>
          <a:xfrm>
            <a:off x="10041608" y="1280091"/>
            <a:ext cx="1688400" cy="1688400"/>
          </a:xfrm>
          <a:prstGeom prst="ellipse">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F5112AE0-9A9A-F533-AD05-B64BA07F1925}"/>
              </a:ext>
            </a:extLst>
          </p:cNvPr>
          <p:cNvSpPr/>
          <p:nvPr/>
        </p:nvSpPr>
        <p:spPr>
          <a:xfrm>
            <a:off x="3911385" y="900001"/>
            <a:ext cx="2881435" cy="559926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872ECC0-33FE-037F-7DE5-5880825FC7EA}"/>
              </a:ext>
            </a:extLst>
          </p:cNvPr>
          <p:cNvSpPr/>
          <p:nvPr/>
        </p:nvSpPr>
        <p:spPr>
          <a:xfrm>
            <a:off x="4657129" y="2964260"/>
            <a:ext cx="2293668" cy="8515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Marcel Bally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6ADEE"/>
                </a:solidFill>
                <a:latin typeface="Century Gothic" panose="020B0502020202020204" pitchFamily="34" charset="0"/>
              </a:rPr>
              <a:t>PharmaCore</a:t>
            </a:r>
            <a:r>
              <a:rPr lang="en-US" sz="1200" dirty="0">
                <a:solidFill>
                  <a:srgbClr val="06ADEE"/>
                </a:solidFill>
                <a:latin typeface="Century Gothic" panose="020B0502020202020204" pitchFamily="34" charset="0"/>
              </a:rPr>
              <a:t> Leader</a:t>
            </a:r>
          </a:p>
          <a:p>
            <a:pPr>
              <a:spcBef>
                <a:spcPts val="200"/>
              </a:spcBef>
              <a:defRPr/>
            </a:pPr>
            <a:r>
              <a:rPr lang="en-US" sz="950" dirty="0">
                <a:solidFill>
                  <a:prstClr val="black"/>
                </a:solidFill>
                <a:latin typeface="Century Gothic" panose="020B0502020202020204" pitchFamily="34" charset="0"/>
              </a:rPr>
              <a:t>Professor, Pathology &amp; Laboratory Medicine, UBC</a:t>
            </a:r>
          </a:p>
        </p:txBody>
      </p:sp>
      <p:pic>
        <p:nvPicPr>
          <p:cNvPr id="9" name="Picture 8">
            <a:extLst>
              <a:ext uri="{FF2B5EF4-FFF2-40B4-BE49-F238E27FC236}">
                <a16:creationId xmlns:a16="http://schemas.microsoft.com/office/drawing/2014/main" id="{22DA0B61-2632-DC44-703D-C31A3B606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9950" y="1275467"/>
            <a:ext cx="1686980" cy="1686980"/>
          </a:xfrm>
          <a:prstGeom prst="ellipse">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8AF00E69-F4EC-5322-96C7-932E01A838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7025" y="1326191"/>
            <a:ext cx="1673632" cy="1673632"/>
          </a:xfrm>
          <a:prstGeom prst="ellipse">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ED8188D5-41AD-C375-658A-6065CB07F6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2427" y="3935854"/>
            <a:ext cx="1686979" cy="1686979"/>
          </a:xfrm>
          <a:prstGeom prst="ellipse">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9BE5A1B8-4DCC-0D30-1FCD-325718216C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7369" y="3948102"/>
            <a:ext cx="1686979" cy="1686979"/>
          </a:xfrm>
          <a:prstGeom prst="ellipse">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27A78984-9153-BF16-5656-F7402F2F54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42319" y="3948101"/>
            <a:ext cx="1686980" cy="1686980"/>
          </a:xfrm>
          <a:prstGeom prst="ellipse">
            <a:avLst/>
          </a:prstGeom>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id="{81F50461-3411-E4FB-D138-A4DC4D732A91}"/>
              </a:ext>
            </a:extLst>
          </p:cNvPr>
          <p:cNvSpPr/>
          <p:nvPr/>
        </p:nvSpPr>
        <p:spPr>
          <a:xfrm>
            <a:off x="7364103" y="2988094"/>
            <a:ext cx="1900633" cy="9028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Pieter </a:t>
            </a:r>
            <a:r>
              <a:rPr kumimoji="0" lang="en-US" sz="15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Cullis</a:t>
            </a:r>
            <a:endPar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a:spcBef>
                <a:spcPts val="400"/>
              </a:spcBef>
              <a:defRPr/>
            </a:pPr>
            <a:r>
              <a:rPr lang="en-US" sz="1200" dirty="0" err="1">
                <a:solidFill>
                  <a:srgbClr val="06ADEE"/>
                </a:solidFill>
                <a:latin typeface="Century Gothic" panose="020B0502020202020204" pitchFamily="34" charset="0"/>
              </a:rPr>
              <a:t>NanoCore</a:t>
            </a:r>
            <a:r>
              <a:rPr lang="en-US" sz="1200" dirty="0">
                <a:solidFill>
                  <a:srgbClr val="06ADEE"/>
                </a:solidFill>
                <a:latin typeface="Century Gothic" panose="020B0502020202020204" pitchFamily="34" charset="0"/>
              </a:rPr>
              <a:t> Leader</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Professor, Biochemistry &amp; Molecular Biology, UBC</a:t>
            </a:r>
            <a:endParaRPr kumimoji="0" lang="en-CA" sz="9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07EFEA92-7AD7-B956-4AE6-673C11F7AE3D}"/>
              </a:ext>
            </a:extLst>
          </p:cNvPr>
          <p:cNvSpPr/>
          <p:nvPr/>
        </p:nvSpPr>
        <p:spPr>
          <a:xfrm>
            <a:off x="9947330" y="2974694"/>
            <a:ext cx="2345702" cy="66684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Warren Chan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Professor, Institute for Biomedical Engineering, University of Toronto</a:t>
            </a:r>
            <a:endParaRPr kumimoji="0" lang="en-CA" sz="9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6D60BF5D-5AB3-EC09-78A5-9B4E8D16E255}"/>
              </a:ext>
            </a:extLst>
          </p:cNvPr>
          <p:cNvSpPr/>
          <p:nvPr/>
        </p:nvSpPr>
        <p:spPr>
          <a:xfrm>
            <a:off x="4624074" y="5609433"/>
            <a:ext cx="2017800" cy="66684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Shyh</a:t>
            </a:r>
            <a:r>
              <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-Dar Li</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Associate Professor, Pharmaceutical Sciences, UBC</a:t>
            </a:r>
          </a:p>
        </p:txBody>
      </p:sp>
      <p:sp>
        <p:nvSpPr>
          <p:cNvPr id="17" name="Rectangle 16">
            <a:extLst>
              <a:ext uri="{FF2B5EF4-FFF2-40B4-BE49-F238E27FC236}">
                <a16:creationId xmlns:a16="http://schemas.microsoft.com/office/drawing/2014/main" id="{54D96DAB-9F52-1D70-3162-EB287BF827C7}"/>
              </a:ext>
            </a:extLst>
          </p:cNvPr>
          <p:cNvSpPr/>
          <p:nvPr/>
        </p:nvSpPr>
        <p:spPr>
          <a:xfrm>
            <a:off x="6820602" y="5552808"/>
            <a:ext cx="2712671" cy="99770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Christian Kastrup</a:t>
            </a:r>
          </a:p>
          <a:p>
            <a:pPr>
              <a:spcBef>
                <a:spcPts val="400"/>
              </a:spcBef>
              <a:defRPr/>
            </a:pPr>
            <a:r>
              <a:rPr lang="en-US" sz="1200" dirty="0" err="1">
                <a:solidFill>
                  <a:srgbClr val="06ADEE"/>
                </a:solidFill>
                <a:latin typeface="Century Gothic" panose="020B0502020202020204" pitchFamily="34" charset="0"/>
              </a:rPr>
              <a:t>NanoCore</a:t>
            </a:r>
            <a:r>
              <a:rPr lang="en-US" sz="1200" dirty="0">
                <a:solidFill>
                  <a:srgbClr val="06ADEE"/>
                </a:solidFill>
                <a:latin typeface="Century Gothic" panose="020B0502020202020204" pitchFamily="34" charset="0"/>
              </a:rPr>
              <a:t> Co-Leader</a:t>
            </a:r>
          </a:p>
          <a:p>
            <a:pPr marL="0" marR="0" lvl="0" indent="0" algn="l" defTabSz="914400" rtl="0" eaLnBrk="1" fontAlgn="auto" latinLnBrk="0" hangingPunct="1">
              <a:lnSpc>
                <a:spcPct val="100000"/>
              </a:lnSpc>
              <a:spcAft>
                <a:spcPts val="0"/>
              </a:spcAft>
              <a:buClrTx/>
              <a:buSzTx/>
              <a:buFontTx/>
              <a:buNone/>
              <a:tabLst/>
              <a:defRPr/>
            </a:pPr>
            <a:r>
              <a:rPr kumimoji="0" lang="it-IT" sz="9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Associate Professor, Michael Smith Laboratories, UBC &amp; Versiti Blood Research Institute, WI, USA</a:t>
            </a:r>
            <a:endParaRPr kumimoji="0" lang="en-US" sz="9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28C1A4F9-3825-5800-C8AB-CCE5DED7C908}"/>
              </a:ext>
            </a:extLst>
          </p:cNvPr>
          <p:cNvSpPr/>
          <p:nvPr/>
        </p:nvSpPr>
        <p:spPr>
          <a:xfrm>
            <a:off x="9952609" y="5621681"/>
            <a:ext cx="1988682" cy="66684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Gilbert Walker</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95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Professor, Department of Chemistry, University of Toronto</a:t>
            </a:r>
          </a:p>
        </p:txBody>
      </p:sp>
      <p:sp>
        <p:nvSpPr>
          <p:cNvPr id="19" name="TextBox 18">
            <a:extLst>
              <a:ext uri="{FF2B5EF4-FFF2-40B4-BE49-F238E27FC236}">
                <a16:creationId xmlns:a16="http://schemas.microsoft.com/office/drawing/2014/main" id="{BA34FDE8-3436-661A-8E58-7E2B2DC04211}"/>
              </a:ext>
            </a:extLst>
          </p:cNvPr>
          <p:cNvSpPr txBox="1"/>
          <p:nvPr/>
        </p:nvSpPr>
        <p:spPr>
          <a:xfrm>
            <a:off x="4521707" y="900001"/>
            <a:ext cx="24683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6ADEE"/>
                </a:solidFill>
                <a:effectLst/>
                <a:uLnTx/>
                <a:uFillTx/>
                <a:latin typeface="Century Gothic" panose="020B0502020202020204" pitchFamily="34" charset="0"/>
                <a:ea typeface="+mn-ea"/>
                <a:cs typeface="+mn-cs"/>
              </a:rPr>
              <a:t>Theme 1</a:t>
            </a:r>
            <a:r>
              <a:rPr kumimoji="0" lang="en-US" sz="1800" b="0" i="0" u="none" strike="noStrike" kern="1200" cap="none" spc="0" normalizeH="0" noProof="0" dirty="0">
                <a:ln>
                  <a:noFill/>
                </a:ln>
                <a:solidFill>
                  <a:srgbClr val="06ADEE"/>
                </a:solidFill>
                <a:effectLst/>
                <a:uLnTx/>
                <a:uFillTx/>
                <a:latin typeface="Century Gothic" panose="020B0502020202020204" pitchFamily="34" charset="0"/>
                <a:ea typeface="+mn-ea"/>
                <a:cs typeface="+mn-cs"/>
              </a:rPr>
              <a:t> Leaders</a:t>
            </a:r>
            <a:r>
              <a:rPr kumimoji="0" lang="en-US" sz="1800" b="0" i="0" u="none" strike="noStrike" kern="1200" cap="none" spc="0" normalizeH="0" baseline="0" noProof="0" dirty="0">
                <a:ln>
                  <a:noFill/>
                </a:ln>
                <a:solidFill>
                  <a:srgbClr val="06ADEE"/>
                </a:solidFill>
                <a:effectLst/>
                <a:uLnTx/>
                <a:uFillTx/>
                <a:latin typeface="Century Gothic" panose="020B0502020202020204" pitchFamily="34" charset="0"/>
                <a:ea typeface="+mn-ea"/>
                <a:cs typeface="+mn-cs"/>
              </a:rPr>
              <a:t> </a:t>
            </a:r>
          </a:p>
        </p:txBody>
      </p:sp>
      <p:sp>
        <p:nvSpPr>
          <p:cNvPr id="20" name="TextBox 19">
            <a:extLst>
              <a:ext uri="{FF2B5EF4-FFF2-40B4-BE49-F238E27FC236}">
                <a16:creationId xmlns:a16="http://schemas.microsoft.com/office/drawing/2014/main" id="{C5D24695-B42E-EEB1-1CBD-F73267ECBD5A}"/>
              </a:ext>
            </a:extLst>
          </p:cNvPr>
          <p:cNvSpPr txBox="1"/>
          <p:nvPr/>
        </p:nvSpPr>
        <p:spPr>
          <a:xfrm>
            <a:off x="7284731" y="924385"/>
            <a:ext cx="208722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6ADEE"/>
                </a:solidFill>
                <a:effectLst/>
                <a:uLnTx/>
                <a:uFillTx/>
                <a:latin typeface="Century Gothic" panose="020B0502020202020204" pitchFamily="34" charset="0"/>
                <a:ea typeface="+mn-ea"/>
                <a:cs typeface="+mn-cs"/>
              </a:rPr>
              <a:t>Theme 2</a:t>
            </a:r>
            <a:r>
              <a:rPr kumimoji="0" lang="en-US" sz="1800" b="0" i="0" u="none" strike="noStrike" kern="1200" cap="none" spc="0" normalizeH="0" noProof="0" dirty="0">
                <a:ln>
                  <a:noFill/>
                </a:ln>
                <a:solidFill>
                  <a:srgbClr val="06ADEE"/>
                </a:solidFill>
                <a:effectLst/>
                <a:uLnTx/>
                <a:uFillTx/>
                <a:latin typeface="Century Gothic" panose="020B0502020202020204" pitchFamily="34" charset="0"/>
                <a:ea typeface="+mn-ea"/>
                <a:cs typeface="+mn-cs"/>
              </a:rPr>
              <a:t> Leaders</a:t>
            </a:r>
            <a:r>
              <a:rPr kumimoji="0" lang="en-US" sz="1800" b="0" i="0" u="none" strike="noStrike" kern="1200" cap="none" spc="0" normalizeH="0" baseline="0" noProof="0" dirty="0">
                <a:ln>
                  <a:noFill/>
                </a:ln>
                <a:solidFill>
                  <a:srgbClr val="06ADEE"/>
                </a:solidFill>
                <a:effectLst/>
                <a:uLnTx/>
                <a:uFillTx/>
                <a:latin typeface="Century Gothic" panose="020B0502020202020204" pitchFamily="34" charset="0"/>
                <a:ea typeface="+mn-ea"/>
                <a:cs typeface="+mn-cs"/>
              </a:rPr>
              <a:t> </a:t>
            </a:r>
          </a:p>
        </p:txBody>
      </p:sp>
      <p:sp>
        <p:nvSpPr>
          <p:cNvPr id="21" name="TextBox 20">
            <a:extLst>
              <a:ext uri="{FF2B5EF4-FFF2-40B4-BE49-F238E27FC236}">
                <a16:creationId xmlns:a16="http://schemas.microsoft.com/office/drawing/2014/main" id="{2528FF3F-E722-938F-3904-E7B31BFB432B}"/>
              </a:ext>
            </a:extLst>
          </p:cNvPr>
          <p:cNvSpPr txBox="1"/>
          <p:nvPr/>
        </p:nvSpPr>
        <p:spPr>
          <a:xfrm>
            <a:off x="9772854" y="930519"/>
            <a:ext cx="24207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6ADEE"/>
                </a:solidFill>
                <a:effectLst/>
                <a:uLnTx/>
                <a:uFillTx/>
                <a:latin typeface="Century Gothic" panose="020B0502020202020204" pitchFamily="34" charset="0"/>
                <a:ea typeface="+mn-ea"/>
                <a:cs typeface="+mn-cs"/>
              </a:rPr>
              <a:t>Theme 3</a:t>
            </a:r>
            <a:r>
              <a:rPr kumimoji="0" lang="en-US" sz="1800" b="0" i="0" u="none" strike="noStrike" kern="1200" cap="none" spc="0" normalizeH="0" noProof="0" dirty="0">
                <a:ln>
                  <a:noFill/>
                </a:ln>
                <a:solidFill>
                  <a:srgbClr val="06ADEE"/>
                </a:solidFill>
                <a:effectLst/>
                <a:uLnTx/>
                <a:uFillTx/>
                <a:latin typeface="Century Gothic" panose="020B0502020202020204" pitchFamily="34" charset="0"/>
                <a:ea typeface="+mn-ea"/>
                <a:cs typeface="+mn-cs"/>
              </a:rPr>
              <a:t> Leaders</a:t>
            </a:r>
            <a:r>
              <a:rPr kumimoji="0" lang="en-US" sz="1800" b="0" i="0" u="none" strike="noStrike" kern="1200" cap="none" spc="0" normalizeH="0" baseline="0" noProof="0" dirty="0">
                <a:ln>
                  <a:noFill/>
                </a:ln>
                <a:solidFill>
                  <a:srgbClr val="06ADEE"/>
                </a:solidFill>
                <a:effectLst/>
                <a:uLnTx/>
                <a:uFillTx/>
                <a:latin typeface="Century Gothic" panose="020B0502020202020204" pitchFamily="34" charset="0"/>
                <a:ea typeface="+mn-ea"/>
                <a:cs typeface="+mn-cs"/>
              </a:rPr>
              <a:t> </a:t>
            </a:r>
          </a:p>
        </p:txBody>
      </p:sp>
      <p:sp>
        <p:nvSpPr>
          <p:cNvPr id="23" name="TextBox 22">
            <a:extLst>
              <a:ext uri="{FF2B5EF4-FFF2-40B4-BE49-F238E27FC236}">
                <a16:creationId xmlns:a16="http://schemas.microsoft.com/office/drawing/2014/main" id="{21701B0D-59B5-451B-18EF-B8622FFD29B1}"/>
              </a:ext>
            </a:extLst>
          </p:cNvPr>
          <p:cNvSpPr txBox="1"/>
          <p:nvPr/>
        </p:nvSpPr>
        <p:spPr>
          <a:xfrm rot="16200000">
            <a:off x="1500459" y="3474656"/>
            <a:ext cx="5562210" cy="461665"/>
          </a:xfrm>
          <a:prstGeom prst="rect">
            <a:avLst/>
          </a:prstGeom>
          <a:noFill/>
        </p:spPr>
        <p:txBody>
          <a:bodyPr wrap="square" rtlCol="0">
            <a:spAutoFit/>
          </a:bodyPr>
          <a:lstStyle/>
          <a:p>
            <a:pPr lvl="0" algn="ctr">
              <a:defRPr/>
            </a:pPr>
            <a:r>
              <a:rPr lang="en-GB" sz="2400" b="1" dirty="0">
                <a:solidFill>
                  <a:schemeClr val="accent1">
                    <a:lumMod val="60000"/>
                    <a:lumOff val="40000"/>
                  </a:schemeClr>
                </a:solidFill>
                <a:latin typeface="Century Gothic" panose="020B0502020202020204" pitchFamily="34" charset="0"/>
              </a:rPr>
              <a:t>TARGETED DRUG DELIVERY</a:t>
            </a:r>
            <a:endParaRPr lang="en-US" sz="2400" b="1" dirty="0">
              <a:solidFill>
                <a:schemeClr val="accent1">
                  <a:lumMod val="60000"/>
                  <a:lumOff val="40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17FB6DCC-9E47-2778-31CB-2E6D09DF9D8F}"/>
              </a:ext>
            </a:extLst>
          </p:cNvPr>
          <p:cNvSpPr txBox="1"/>
          <p:nvPr/>
        </p:nvSpPr>
        <p:spPr>
          <a:xfrm rot="16200000">
            <a:off x="4253035" y="3493181"/>
            <a:ext cx="5599262" cy="461665"/>
          </a:xfrm>
          <a:prstGeom prst="rect">
            <a:avLst/>
          </a:prstGeom>
          <a:noFill/>
        </p:spPr>
        <p:txBody>
          <a:bodyPr wrap="square" rtlCol="0">
            <a:spAutoFit/>
          </a:bodyPr>
          <a:lstStyle/>
          <a:p>
            <a:pPr lvl="0" algn="ctr">
              <a:defRPr/>
            </a:pPr>
            <a:r>
              <a:rPr lang="en-GB" sz="2400" b="1" dirty="0">
                <a:solidFill>
                  <a:schemeClr val="accent1">
                    <a:lumMod val="60000"/>
                    <a:lumOff val="40000"/>
                  </a:schemeClr>
                </a:solidFill>
                <a:latin typeface="Century Gothic" panose="020B0502020202020204" pitchFamily="34" charset="0"/>
              </a:rPr>
              <a:t>GENE</a:t>
            </a:r>
            <a:r>
              <a:rPr lang="en-GB" b="1" dirty="0">
                <a:solidFill>
                  <a:srgbClr val="2D3F90"/>
                </a:solidFill>
                <a:latin typeface="Century Gothic" panose="020B0502020202020204" pitchFamily="34" charset="0"/>
              </a:rPr>
              <a:t> </a:t>
            </a:r>
            <a:r>
              <a:rPr lang="en-GB" sz="2400" b="1" dirty="0">
                <a:solidFill>
                  <a:schemeClr val="accent1">
                    <a:lumMod val="60000"/>
                    <a:lumOff val="40000"/>
                  </a:schemeClr>
                </a:solidFill>
                <a:latin typeface="Century Gothic" panose="020B0502020202020204" pitchFamily="34" charset="0"/>
              </a:rPr>
              <a:t>THERAPY</a:t>
            </a:r>
            <a:endParaRPr lang="en-US" sz="2400" b="1" dirty="0">
              <a:solidFill>
                <a:schemeClr val="accent1">
                  <a:lumMod val="60000"/>
                  <a:lumOff val="40000"/>
                </a:schemeClr>
              </a:solidFill>
              <a:latin typeface="Century Gothic" panose="020B0502020202020204" pitchFamily="34" charset="0"/>
            </a:endParaRPr>
          </a:p>
        </p:txBody>
      </p:sp>
      <p:sp>
        <p:nvSpPr>
          <p:cNvPr id="25" name="TextBox 24">
            <a:extLst>
              <a:ext uri="{FF2B5EF4-FFF2-40B4-BE49-F238E27FC236}">
                <a16:creationId xmlns:a16="http://schemas.microsoft.com/office/drawing/2014/main" id="{7602F9C8-EFC2-56A4-F4B2-B966C0C6934F}"/>
              </a:ext>
            </a:extLst>
          </p:cNvPr>
          <p:cNvSpPr txBox="1"/>
          <p:nvPr/>
        </p:nvSpPr>
        <p:spPr>
          <a:xfrm rot="16200000">
            <a:off x="6816416" y="3474655"/>
            <a:ext cx="5562210" cy="461665"/>
          </a:xfrm>
          <a:prstGeom prst="rect">
            <a:avLst/>
          </a:prstGeom>
          <a:noFill/>
        </p:spPr>
        <p:txBody>
          <a:bodyPr wrap="square" rtlCol="0">
            <a:spAutoFit/>
          </a:bodyPr>
          <a:lstStyle/>
          <a:p>
            <a:pPr lvl="0" algn="ctr">
              <a:defRPr/>
            </a:pPr>
            <a:r>
              <a:rPr lang="en-GB" sz="2400" b="1" dirty="0">
                <a:solidFill>
                  <a:schemeClr val="accent1">
                    <a:lumMod val="60000"/>
                    <a:lumOff val="40000"/>
                  </a:schemeClr>
                </a:solidFill>
                <a:latin typeface="Century Gothic" panose="020B0502020202020204" pitchFamily="34" charset="0"/>
              </a:rPr>
              <a:t>DIAGNOSTICS</a:t>
            </a:r>
            <a:endParaRPr lang="en-US" sz="2400" b="1" dirty="0">
              <a:solidFill>
                <a:schemeClr val="accent1">
                  <a:lumMod val="60000"/>
                  <a:lumOff val="40000"/>
                </a:schemeClr>
              </a:solidFill>
              <a:latin typeface="Century Gothic" panose="020B0502020202020204" pitchFamily="34" charset="0"/>
            </a:endParaRPr>
          </a:p>
        </p:txBody>
      </p:sp>
      <p:sp>
        <p:nvSpPr>
          <p:cNvPr id="26" name="Rectangle 25">
            <a:extLst>
              <a:ext uri="{FF2B5EF4-FFF2-40B4-BE49-F238E27FC236}">
                <a16:creationId xmlns:a16="http://schemas.microsoft.com/office/drawing/2014/main" id="{409AB58F-D257-EE3A-A4F2-A0E0B83B2F50}"/>
              </a:ext>
            </a:extLst>
          </p:cNvPr>
          <p:cNvSpPr/>
          <p:nvPr/>
        </p:nvSpPr>
        <p:spPr>
          <a:xfrm>
            <a:off x="6789996" y="899999"/>
            <a:ext cx="2595155" cy="55865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4241EC0D-668D-2050-7209-D57820B24DB9}"/>
              </a:ext>
            </a:extLst>
          </p:cNvPr>
          <p:cNvSpPr txBox="1"/>
          <p:nvPr/>
        </p:nvSpPr>
        <p:spPr>
          <a:xfrm>
            <a:off x="368554" y="899999"/>
            <a:ext cx="3447690" cy="5062924"/>
          </a:xfrm>
          <a:prstGeom prst="rect">
            <a:avLst/>
          </a:prstGeom>
          <a:noFill/>
        </p:spPr>
        <p:txBody>
          <a:bodyPr wrap="square">
            <a:spAutoFit/>
          </a:bodyPr>
          <a:lstStyle/>
          <a:p>
            <a:pPr>
              <a:spcAft>
                <a:spcPts val="600"/>
              </a:spcAft>
            </a:pPr>
            <a:r>
              <a:rPr lang="en-US" sz="2000" dirty="0">
                <a:solidFill>
                  <a:srgbClr val="2D3F90"/>
                </a:solidFill>
                <a:latin typeface="Century Gothic" panose="020B0502020202020204" pitchFamily="34" charset="0"/>
              </a:rPr>
              <a:t>Targeted Drug Delivery</a:t>
            </a:r>
          </a:p>
          <a:p>
            <a:r>
              <a:rPr lang="en-US" sz="1400" dirty="0">
                <a:solidFill>
                  <a:schemeClr val="bg1">
                    <a:lumMod val="50000"/>
                  </a:schemeClr>
                </a:solidFill>
                <a:latin typeface="Century Gothic" panose="020B0502020202020204" pitchFamily="34" charset="0"/>
              </a:rPr>
              <a:t>Nanomedicines that deliver small molecule drugs more accurately to disease sites, dramatically enhancing the therapeutic properties of small molecule drugs.</a:t>
            </a:r>
          </a:p>
          <a:p>
            <a:endParaRPr lang="en-US" sz="1600" dirty="0">
              <a:solidFill>
                <a:srgbClr val="2D3F90"/>
              </a:solidFill>
              <a:latin typeface="Century Gothic" panose="020B0502020202020204" pitchFamily="34" charset="0"/>
            </a:endParaRPr>
          </a:p>
          <a:p>
            <a:pPr>
              <a:spcAft>
                <a:spcPts val="600"/>
              </a:spcAft>
            </a:pPr>
            <a:r>
              <a:rPr lang="en-US" sz="2000" dirty="0">
                <a:solidFill>
                  <a:srgbClr val="2D3F90"/>
                </a:solidFill>
                <a:latin typeface="Century Gothic" panose="020B0502020202020204" pitchFamily="34" charset="0"/>
              </a:rPr>
              <a:t>Gene Therapy</a:t>
            </a:r>
          </a:p>
          <a:p>
            <a:r>
              <a:rPr lang="en-US" sz="1400" dirty="0">
                <a:solidFill>
                  <a:schemeClr val="bg1">
                    <a:lumMod val="50000"/>
                  </a:schemeClr>
                </a:solidFill>
                <a:latin typeface="Century Gothic" panose="020B0502020202020204" pitchFamily="34" charset="0"/>
              </a:rPr>
              <a:t>Nanomedicines that enable big molecules, particularly nucleic acid-based drugs, to be used therapeutically, enabling gene therapies to treat most diseases.</a:t>
            </a:r>
          </a:p>
          <a:p>
            <a:endParaRPr lang="en-US" sz="1600" dirty="0">
              <a:solidFill>
                <a:srgbClr val="2D3F90"/>
              </a:solidFill>
              <a:latin typeface="Century Gothic" panose="020B0502020202020204" pitchFamily="34" charset="0"/>
            </a:endParaRPr>
          </a:p>
          <a:p>
            <a:pPr>
              <a:spcAft>
                <a:spcPts val="600"/>
              </a:spcAft>
            </a:pPr>
            <a:r>
              <a:rPr lang="en-US" sz="2000" dirty="0">
                <a:solidFill>
                  <a:srgbClr val="2D3F90"/>
                </a:solidFill>
                <a:latin typeface="Century Gothic" panose="020B0502020202020204" pitchFamily="34" charset="0"/>
              </a:rPr>
              <a:t>Diagnostics</a:t>
            </a:r>
          </a:p>
          <a:p>
            <a:r>
              <a:rPr lang="en-US" sz="1400" dirty="0">
                <a:solidFill>
                  <a:schemeClr val="bg1">
                    <a:lumMod val="50000"/>
                  </a:schemeClr>
                </a:solidFill>
                <a:latin typeface="Century Gothic" panose="020B0502020202020204" pitchFamily="34" charset="0"/>
              </a:rPr>
              <a:t>Nanotechnologies to detect disease earlier and more accurately, improving preventive healthcare and enabling precision medicine.</a:t>
            </a:r>
          </a:p>
          <a:p>
            <a:endParaRPr lang="en-US" sz="2000" dirty="0">
              <a:solidFill>
                <a:srgbClr val="2D3F90"/>
              </a:solidFill>
              <a:latin typeface="Century Gothic" panose="020B0502020202020204" pitchFamily="34" charset="0"/>
            </a:endParaRPr>
          </a:p>
        </p:txBody>
      </p:sp>
      <p:sp>
        <p:nvSpPr>
          <p:cNvPr id="33" name="TextBox 32">
            <a:extLst>
              <a:ext uri="{FF2B5EF4-FFF2-40B4-BE49-F238E27FC236}">
                <a16:creationId xmlns:a16="http://schemas.microsoft.com/office/drawing/2014/main" id="{2F8E7050-FEBD-A373-4C9A-F13EB5221D73}"/>
              </a:ext>
            </a:extLst>
          </p:cNvPr>
          <p:cNvSpPr txBox="1"/>
          <p:nvPr/>
        </p:nvSpPr>
        <p:spPr>
          <a:xfrm>
            <a:off x="368553" y="279983"/>
            <a:ext cx="8046397" cy="461665"/>
          </a:xfrm>
          <a:prstGeom prst="rect">
            <a:avLst/>
          </a:prstGeom>
          <a:noFill/>
        </p:spPr>
        <p:txBody>
          <a:bodyPr wrap="square">
            <a:spAutoFit/>
          </a:bodyPr>
          <a:lstStyle/>
          <a:p>
            <a:pPr>
              <a:spcAft>
                <a:spcPts val="600"/>
              </a:spcAft>
            </a:pPr>
            <a:r>
              <a:rPr lang="en-US" sz="2400" b="1" dirty="0">
                <a:solidFill>
                  <a:srgbClr val="2D3F90"/>
                </a:solidFill>
                <a:latin typeface="Century Gothic" panose="020B0502020202020204" pitchFamily="34" charset="0"/>
              </a:rPr>
              <a:t>NMIN Research Themes &amp; Research Leaders</a:t>
            </a:r>
          </a:p>
        </p:txBody>
      </p:sp>
    </p:spTree>
    <p:extLst>
      <p:ext uri="{BB962C8B-B14F-4D97-AF65-F5344CB8AC3E}">
        <p14:creationId xmlns:p14="http://schemas.microsoft.com/office/powerpoint/2010/main" val="273605086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BD519422FA9DA4281DF399762863741" ma:contentTypeVersion="15" ma:contentTypeDescription="Create a new document." ma:contentTypeScope="" ma:versionID="3f25dd387192c25944845c3a1da56f44">
  <xsd:schema xmlns:xsd="http://www.w3.org/2001/XMLSchema" xmlns:xs="http://www.w3.org/2001/XMLSchema" xmlns:p="http://schemas.microsoft.com/office/2006/metadata/properties" xmlns:ns2="5051e154-3668-480c-bc9a-47e8d35f25fc" xmlns:ns3="259d9f83-72cf-444c-a84e-5c8132765a5c" targetNamespace="http://schemas.microsoft.com/office/2006/metadata/properties" ma:root="true" ma:fieldsID="8123b2c48e919c00ee746f33b5715d4f" ns2:_="" ns3:_="">
    <xsd:import namespace="5051e154-3668-480c-bc9a-47e8d35f25fc"/>
    <xsd:import namespace="259d9f83-72cf-444c-a84e-5c8132765a5c"/>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51e154-3668-480c-bc9a-47e8d35f25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ea67501-3bd4-471b-accd-70d0d0893d3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59d9f83-72cf-444c-a84e-5c8132765a5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92d0a7f2-6632-43a8-b13b-14156c1880a5}" ma:internalName="TaxCatchAll" ma:showField="CatchAllData" ma:web="259d9f83-72cf-444c-a84e-5c8132765a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051e154-3668-480c-bc9a-47e8d35f25fc">
      <Terms xmlns="http://schemas.microsoft.com/office/infopath/2007/PartnerControls"/>
    </lcf76f155ced4ddcb4097134ff3c332f>
    <TaxCatchAll xmlns="259d9f83-72cf-444c-a84e-5c8132765a5c" xsi:nil="true"/>
  </documentManagement>
</p:properties>
</file>

<file path=customXml/itemProps1.xml><?xml version="1.0" encoding="utf-8"?>
<ds:datastoreItem xmlns:ds="http://schemas.openxmlformats.org/officeDocument/2006/customXml" ds:itemID="{13E98575-15DB-4A6E-B29A-A09C9B026D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51e154-3668-480c-bc9a-47e8d35f25fc"/>
    <ds:schemaRef ds:uri="259d9f83-72cf-444c-a84e-5c8132765a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3176ED-7D9C-428C-9782-D17179770D0B}">
  <ds:schemaRefs>
    <ds:schemaRef ds:uri="http://schemas.microsoft.com/sharepoint/v3/contenttype/forms"/>
  </ds:schemaRefs>
</ds:datastoreItem>
</file>

<file path=customXml/itemProps3.xml><?xml version="1.0" encoding="utf-8"?>
<ds:datastoreItem xmlns:ds="http://schemas.openxmlformats.org/officeDocument/2006/customXml" ds:itemID="{2B1DD53A-C589-42B6-8EE1-6D4B935D4DCD}">
  <ds:schemaRefs>
    <ds:schemaRef ds:uri="http://schemas.microsoft.com/office/2006/metadata/properties"/>
    <ds:schemaRef ds:uri="http://schemas.microsoft.com/office/infopath/2007/PartnerControls"/>
    <ds:schemaRef ds:uri="5051e154-3668-480c-bc9a-47e8d35f25fc"/>
    <ds:schemaRef ds:uri="259d9f83-72cf-444c-a84e-5c8132765a5c"/>
  </ds:schemaRefs>
</ds:datastoreItem>
</file>

<file path=docProps/app.xml><?xml version="1.0" encoding="utf-8"?>
<Properties xmlns="http://schemas.openxmlformats.org/officeDocument/2006/extended-properties" xmlns:vt="http://schemas.openxmlformats.org/officeDocument/2006/docPropsVTypes">
  <TotalTime>7689</TotalTime>
  <Words>1595</Words>
  <Application>Microsoft Office PowerPoint</Application>
  <PresentationFormat>Widescreen</PresentationFormat>
  <Paragraphs>232</Paragraphs>
  <Slides>16</Slides>
  <Notes>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Arial</vt:lpstr>
      <vt:lpstr>Avenir LT Std 35 Light</vt:lpstr>
      <vt:lpstr>Calibri</vt:lpstr>
      <vt:lpstr>Calibri Light</vt:lpstr>
      <vt:lpstr>Century Gothic</vt:lpstr>
      <vt:lpstr>Courier New</vt:lpstr>
      <vt:lpstr>Roboto Light</vt:lpstr>
      <vt:lpstr>Roboto Medium</vt:lpstr>
      <vt:lpstr>Roboto Thin</vt:lpstr>
      <vt:lpstr>1_Office Theme</vt:lpstr>
      <vt:lpstr>2_Office Theme</vt:lpstr>
      <vt:lpstr>Office Theme</vt:lpstr>
      <vt:lpstr>NanoMedicines Innovation Network (NMIN) </vt:lpstr>
      <vt:lpstr>NanoMedicines Innovation Network (NMIN)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Executive &amp; Nominating Committee</dc:title>
  <dc:creator>Marion Athané</dc:creator>
  <cp:lastModifiedBy>Marshall Beck</cp:lastModifiedBy>
  <cp:revision>81</cp:revision>
  <dcterms:created xsi:type="dcterms:W3CDTF">2021-01-13T03:05:17Z</dcterms:created>
  <dcterms:modified xsi:type="dcterms:W3CDTF">2022-08-03T15:27:11Z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0x0101000BD519422FA9DA4281DF399762863741</vt:lpwstr>
  </property>
</Properties>
</file>